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5" r:id="rId1"/>
  </p:sldMasterIdLst>
  <p:notesMasterIdLst>
    <p:notesMasterId r:id="rId23"/>
  </p:notesMasterIdLst>
  <p:sldIdLst>
    <p:sldId id="256" r:id="rId2"/>
    <p:sldId id="259" r:id="rId3"/>
    <p:sldId id="260" r:id="rId4"/>
    <p:sldId id="317" r:id="rId5"/>
    <p:sldId id="263" r:id="rId6"/>
    <p:sldId id="318" r:id="rId7"/>
    <p:sldId id="319" r:id="rId8"/>
    <p:sldId id="320" r:id="rId9"/>
    <p:sldId id="312" r:id="rId10"/>
    <p:sldId id="313" r:id="rId11"/>
    <p:sldId id="316" r:id="rId12"/>
    <p:sldId id="321" r:id="rId13"/>
    <p:sldId id="323" r:id="rId14"/>
    <p:sldId id="314" r:id="rId15"/>
    <p:sldId id="324" r:id="rId16"/>
    <p:sldId id="325" r:id="rId17"/>
    <p:sldId id="315" r:id="rId18"/>
    <p:sldId id="326" r:id="rId19"/>
    <p:sldId id="282" r:id="rId20"/>
    <p:sldId id="327" r:id="rId21"/>
    <p:sldId id="261" r:id="rId22"/>
  </p:sldIdLst>
  <p:sldSz cx="9144000" cy="5143500" type="screen16x9"/>
  <p:notesSz cx="6858000" cy="9144000"/>
  <p:embeddedFontLst>
    <p:embeddedFont>
      <p:font typeface="Overpass Black" panose="020B0604020202020204" charset="-52"/>
      <p:bold r:id="rId24"/>
      <p:boldItalic r:id="rId25"/>
    </p:embeddedFont>
    <p:embeddedFont>
      <p:font typeface="Overpass" panose="020B0604020202020204" charset="-52"/>
      <p:regular r:id="rId26"/>
      <p:bold r:id="rId27"/>
      <p:italic r:id="rId28"/>
      <p:boldItalic r:id="rId29"/>
    </p:embeddedFont>
    <p:embeddedFont>
      <p:font typeface="Karla" panose="020B0604020202020204"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EAD0026-4BE6-48EB-87E1-423E59AC4B7C}">
  <a:tblStyle styleId="{1EAD0026-4BE6-48EB-87E1-423E59AC4B7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397" autoAdjust="0"/>
    <p:restoredTop sz="94660"/>
  </p:normalViewPr>
  <p:slideViewPr>
    <p:cSldViewPr snapToGrid="0">
      <p:cViewPr>
        <p:scale>
          <a:sx n="75" d="100"/>
          <a:sy n="75" d="100"/>
        </p:scale>
        <p:origin x="1142" y="6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003d90df77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1003d90df77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1184e882424_0_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1184e882424_0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1184e882424_0_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1184e882424_0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51751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f3a0b9dade_0_6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f3a0b9dade_0_6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f3a0b9dade_0_6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f3a0b9dade_0_6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732502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f3a0b9dade_0_6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f3a0b9dade_0_6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397383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f3a0b9dade_0_6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f3a0b9dade_0_6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901811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564680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003d90df77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1003d90df77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66538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1184e882424_0_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1184e882424_0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68012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1184e882424_0_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1184e882424_0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651075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1184e882424_0_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1184e882424_0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750236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1184e882424_0_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1184e882424_0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315857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1184e882424_0_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1184e882424_0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309477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1184e882424_0_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1184e882424_0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371474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f3a0b9dade_0_6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f3a0b9dade_0_6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355081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f3a0b9dade_0_6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f3a0b9dade_0_6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971209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2"/>
        <p:cNvGrpSpPr/>
        <p:nvPr/>
      </p:nvGrpSpPr>
      <p:grpSpPr>
        <a:xfrm>
          <a:off x="0" y="0"/>
          <a:ext cx="0" cy="0"/>
          <a:chOff x="0" y="0"/>
          <a:chExt cx="0" cy="0"/>
        </a:xfrm>
      </p:grpSpPr>
      <p:sp>
        <p:nvSpPr>
          <p:cNvPr id="833" name="Google Shape;833;gf3a0b9dade_0_2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4" name="Google Shape;834;gf3a0b9dade_0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2"/>
        <p:cNvGrpSpPr/>
        <p:nvPr/>
      </p:nvGrpSpPr>
      <p:grpSpPr>
        <a:xfrm>
          <a:off x="0" y="0"/>
          <a:ext cx="0" cy="0"/>
          <a:chOff x="0" y="0"/>
          <a:chExt cx="0" cy="0"/>
        </a:xfrm>
      </p:grpSpPr>
      <p:sp>
        <p:nvSpPr>
          <p:cNvPr id="833" name="Google Shape;833;gf3a0b9dade_0_2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4" name="Google Shape;834;gf3a0b9dade_0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392019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1003d90df7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1003d90df7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8"/>
        <p:cNvGrpSpPr/>
        <p:nvPr/>
      </p:nvGrpSpPr>
      <p:grpSpPr>
        <a:xfrm>
          <a:off x="0" y="0"/>
          <a:ext cx="0" cy="0"/>
          <a:chOff x="0" y="0"/>
          <a:chExt cx="0" cy="0"/>
        </a:xfrm>
      </p:grpSpPr>
      <p:sp>
        <p:nvSpPr>
          <p:cNvPr id="9" name="Google Shape;9;p2"/>
          <p:cNvSpPr txBox="1">
            <a:spLocks noGrp="1"/>
          </p:cNvSpPr>
          <p:nvPr>
            <p:ph type="subTitle" idx="1"/>
          </p:nvPr>
        </p:nvSpPr>
        <p:spPr>
          <a:xfrm rot="-471">
            <a:off x="2380199" y="2488546"/>
            <a:ext cx="4383600" cy="4263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0" name="Google Shape;10;p2"/>
          <p:cNvSpPr txBox="1">
            <a:spLocks noGrp="1"/>
          </p:cNvSpPr>
          <p:nvPr>
            <p:ph type="ctrTitle"/>
          </p:nvPr>
        </p:nvSpPr>
        <p:spPr>
          <a:xfrm>
            <a:off x="904825" y="1895661"/>
            <a:ext cx="7334700" cy="6759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191919"/>
              </a:buClr>
              <a:buSzPts val="5200"/>
              <a:buNone/>
              <a:defRPr sz="3200" b="0">
                <a:solidFill>
                  <a:srgbClr val="191919"/>
                </a:solidFill>
                <a:latin typeface="Overpass Black"/>
                <a:ea typeface="Overpass Black"/>
                <a:cs typeface="Overpass Black"/>
                <a:sym typeface="Overpass Black"/>
              </a:defRPr>
            </a:lvl1pPr>
            <a:lvl2pPr lvl="1" algn="ctr" rtl="0">
              <a:spcBef>
                <a:spcPts val="0"/>
              </a:spcBef>
              <a:spcAft>
                <a:spcPts val="0"/>
              </a:spcAft>
              <a:buClr>
                <a:srgbClr val="191919"/>
              </a:buClr>
              <a:buSzPts val="5200"/>
              <a:buNone/>
              <a:defRPr sz="5200">
                <a:solidFill>
                  <a:srgbClr val="191919"/>
                </a:solidFill>
              </a:defRPr>
            </a:lvl2pPr>
            <a:lvl3pPr lvl="2" algn="ctr" rtl="0">
              <a:spcBef>
                <a:spcPts val="0"/>
              </a:spcBef>
              <a:spcAft>
                <a:spcPts val="0"/>
              </a:spcAft>
              <a:buClr>
                <a:srgbClr val="191919"/>
              </a:buClr>
              <a:buSzPts val="5200"/>
              <a:buNone/>
              <a:defRPr sz="5200">
                <a:solidFill>
                  <a:srgbClr val="191919"/>
                </a:solidFill>
              </a:defRPr>
            </a:lvl3pPr>
            <a:lvl4pPr lvl="3" algn="ctr" rtl="0">
              <a:spcBef>
                <a:spcPts val="0"/>
              </a:spcBef>
              <a:spcAft>
                <a:spcPts val="0"/>
              </a:spcAft>
              <a:buClr>
                <a:srgbClr val="191919"/>
              </a:buClr>
              <a:buSzPts val="5200"/>
              <a:buNone/>
              <a:defRPr sz="5200">
                <a:solidFill>
                  <a:srgbClr val="191919"/>
                </a:solidFill>
              </a:defRPr>
            </a:lvl4pPr>
            <a:lvl5pPr lvl="4" algn="ctr" rtl="0">
              <a:spcBef>
                <a:spcPts val="0"/>
              </a:spcBef>
              <a:spcAft>
                <a:spcPts val="0"/>
              </a:spcAft>
              <a:buClr>
                <a:srgbClr val="191919"/>
              </a:buClr>
              <a:buSzPts val="5200"/>
              <a:buNone/>
              <a:defRPr sz="5200">
                <a:solidFill>
                  <a:srgbClr val="191919"/>
                </a:solidFill>
              </a:defRPr>
            </a:lvl5pPr>
            <a:lvl6pPr lvl="5" algn="ctr" rtl="0">
              <a:spcBef>
                <a:spcPts val="0"/>
              </a:spcBef>
              <a:spcAft>
                <a:spcPts val="0"/>
              </a:spcAft>
              <a:buClr>
                <a:srgbClr val="191919"/>
              </a:buClr>
              <a:buSzPts val="5200"/>
              <a:buNone/>
              <a:defRPr sz="5200">
                <a:solidFill>
                  <a:srgbClr val="191919"/>
                </a:solidFill>
              </a:defRPr>
            </a:lvl6pPr>
            <a:lvl7pPr lvl="6" algn="ctr" rtl="0">
              <a:spcBef>
                <a:spcPts val="0"/>
              </a:spcBef>
              <a:spcAft>
                <a:spcPts val="0"/>
              </a:spcAft>
              <a:buClr>
                <a:srgbClr val="191919"/>
              </a:buClr>
              <a:buSzPts val="5200"/>
              <a:buNone/>
              <a:defRPr sz="5200">
                <a:solidFill>
                  <a:srgbClr val="191919"/>
                </a:solidFill>
              </a:defRPr>
            </a:lvl7pPr>
            <a:lvl8pPr lvl="7" algn="ctr" rtl="0">
              <a:spcBef>
                <a:spcPts val="0"/>
              </a:spcBef>
              <a:spcAft>
                <a:spcPts val="0"/>
              </a:spcAft>
              <a:buClr>
                <a:srgbClr val="191919"/>
              </a:buClr>
              <a:buSzPts val="5200"/>
              <a:buNone/>
              <a:defRPr sz="5200">
                <a:solidFill>
                  <a:srgbClr val="191919"/>
                </a:solidFill>
              </a:defRPr>
            </a:lvl8pPr>
            <a:lvl9pPr lvl="8" algn="ctr" rtl="0">
              <a:spcBef>
                <a:spcPts val="0"/>
              </a:spcBef>
              <a:spcAft>
                <a:spcPts val="0"/>
              </a:spcAft>
              <a:buClr>
                <a:srgbClr val="191919"/>
              </a:buClr>
              <a:buSzPts val="5200"/>
              <a:buNone/>
              <a:defRPr sz="5200">
                <a:solidFill>
                  <a:srgbClr val="191919"/>
                </a:solidFill>
              </a:defRPr>
            </a:lvl9pPr>
          </a:lstStyle>
          <a:p>
            <a:endParaRPr/>
          </a:p>
        </p:txBody>
      </p:sp>
      <p:sp>
        <p:nvSpPr>
          <p:cNvPr id="11" name="Google Shape;11;p2"/>
          <p:cNvSpPr txBox="1">
            <a:spLocks noGrp="1"/>
          </p:cNvSpPr>
          <p:nvPr>
            <p:ph type="ctrTitle" idx="2"/>
          </p:nvPr>
        </p:nvSpPr>
        <p:spPr>
          <a:xfrm>
            <a:off x="2152250" y="540000"/>
            <a:ext cx="4839900" cy="15027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191919"/>
              </a:buClr>
              <a:buSzPts val="5200"/>
              <a:buNone/>
              <a:defRPr sz="4400" b="0">
                <a:solidFill>
                  <a:srgbClr val="191919"/>
                </a:solidFill>
                <a:latin typeface="Overpass Black"/>
                <a:ea typeface="Overpass Black"/>
                <a:cs typeface="Overpass Black"/>
                <a:sym typeface="Overpass Black"/>
              </a:defRPr>
            </a:lvl1pPr>
            <a:lvl2pPr lvl="1" algn="ctr" rtl="0">
              <a:spcBef>
                <a:spcPts val="0"/>
              </a:spcBef>
              <a:spcAft>
                <a:spcPts val="0"/>
              </a:spcAft>
              <a:buClr>
                <a:srgbClr val="191919"/>
              </a:buClr>
              <a:buSzPts val="5200"/>
              <a:buNone/>
              <a:defRPr sz="5200">
                <a:solidFill>
                  <a:srgbClr val="191919"/>
                </a:solidFill>
              </a:defRPr>
            </a:lvl2pPr>
            <a:lvl3pPr lvl="2" algn="ctr" rtl="0">
              <a:spcBef>
                <a:spcPts val="0"/>
              </a:spcBef>
              <a:spcAft>
                <a:spcPts val="0"/>
              </a:spcAft>
              <a:buClr>
                <a:srgbClr val="191919"/>
              </a:buClr>
              <a:buSzPts val="5200"/>
              <a:buNone/>
              <a:defRPr sz="5200">
                <a:solidFill>
                  <a:srgbClr val="191919"/>
                </a:solidFill>
              </a:defRPr>
            </a:lvl3pPr>
            <a:lvl4pPr lvl="3" algn="ctr" rtl="0">
              <a:spcBef>
                <a:spcPts val="0"/>
              </a:spcBef>
              <a:spcAft>
                <a:spcPts val="0"/>
              </a:spcAft>
              <a:buClr>
                <a:srgbClr val="191919"/>
              </a:buClr>
              <a:buSzPts val="5200"/>
              <a:buNone/>
              <a:defRPr sz="5200">
                <a:solidFill>
                  <a:srgbClr val="191919"/>
                </a:solidFill>
              </a:defRPr>
            </a:lvl4pPr>
            <a:lvl5pPr lvl="4" algn="ctr" rtl="0">
              <a:spcBef>
                <a:spcPts val="0"/>
              </a:spcBef>
              <a:spcAft>
                <a:spcPts val="0"/>
              </a:spcAft>
              <a:buClr>
                <a:srgbClr val="191919"/>
              </a:buClr>
              <a:buSzPts val="5200"/>
              <a:buNone/>
              <a:defRPr sz="5200">
                <a:solidFill>
                  <a:srgbClr val="191919"/>
                </a:solidFill>
              </a:defRPr>
            </a:lvl5pPr>
            <a:lvl6pPr lvl="5" algn="ctr" rtl="0">
              <a:spcBef>
                <a:spcPts val="0"/>
              </a:spcBef>
              <a:spcAft>
                <a:spcPts val="0"/>
              </a:spcAft>
              <a:buClr>
                <a:srgbClr val="191919"/>
              </a:buClr>
              <a:buSzPts val="5200"/>
              <a:buNone/>
              <a:defRPr sz="5200">
                <a:solidFill>
                  <a:srgbClr val="191919"/>
                </a:solidFill>
              </a:defRPr>
            </a:lvl6pPr>
            <a:lvl7pPr lvl="6" algn="ctr" rtl="0">
              <a:spcBef>
                <a:spcPts val="0"/>
              </a:spcBef>
              <a:spcAft>
                <a:spcPts val="0"/>
              </a:spcAft>
              <a:buClr>
                <a:srgbClr val="191919"/>
              </a:buClr>
              <a:buSzPts val="5200"/>
              <a:buNone/>
              <a:defRPr sz="5200">
                <a:solidFill>
                  <a:srgbClr val="191919"/>
                </a:solidFill>
              </a:defRPr>
            </a:lvl7pPr>
            <a:lvl8pPr lvl="7" algn="ctr" rtl="0">
              <a:spcBef>
                <a:spcPts val="0"/>
              </a:spcBef>
              <a:spcAft>
                <a:spcPts val="0"/>
              </a:spcAft>
              <a:buClr>
                <a:srgbClr val="191919"/>
              </a:buClr>
              <a:buSzPts val="5200"/>
              <a:buNone/>
              <a:defRPr sz="5200">
                <a:solidFill>
                  <a:srgbClr val="191919"/>
                </a:solidFill>
              </a:defRPr>
            </a:lvl8pPr>
            <a:lvl9pPr lvl="8" algn="ctr" rtl="0">
              <a:spcBef>
                <a:spcPts val="0"/>
              </a:spcBef>
              <a:spcAft>
                <a:spcPts val="0"/>
              </a:spcAft>
              <a:buClr>
                <a:srgbClr val="191919"/>
              </a:buClr>
              <a:buSzPts val="5200"/>
              <a:buNone/>
              <a:defRPr sz="5200">
                <a:solidFill>
                  <a:srgbClr val="191919"/>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
        <p:cNvGrpSpPr/>
        <p:nvPr/>
      </p:nvGrpSpPr>
      <p:grpSpPr>
        <a:xfrm>
          <a:off x="0" y="0"/>
          <a:ext cx="0" cy="0"/>
          <a:chOff x="0" y="0"/>
          <a:chExt cx="0" cy="0"/>
        </a:xfrm>
      </p:grpSpPr>
      <p:sp>
        <p:nvSpPr>
          <p:cNvPr id="13" name="Google Shape;13;p3"/>
          <p:cNvSpPr txBox="1">
            <a:spLocks noGrp="1"/>
          </p:cNvSpPr>
          <p:nvPr>
            <p:ph type="title"/>
          </p:nvPr>
        </p:nvSpPr>
        <p:spPr>
          <a:xfrm>
            <a:off x="3353074" y="2878575"/>
            <a:ext cx="4224600" cy="1334400"/>
          </a:xfrm>
          <a:prstGeom prst="rect">
            <a:avLst/>
          </a:prstGeom>
        </p:spPr>
        <p:txBody>
          <a:bodyPr spcFirstLastPara="1" wrap="square" lIns="91425" tIns="91425" rIns="91425" bIns="91425" anchor="t" anchorCtr="0">
            <a:noAutofit/>
          </a:bodyPr>
          <a:lstStyle>
            <a:lvl1pPr lvl="0">
              <a:spcBef>
                <a:spcPts val="0"/>
              </a:spcBef>
              <a:spcAft>
                <a:spcPts val="0"/>
              </a:spcAft>
              <a:buSzPts val="3600"/>
              <a:buNone/>
              <a:defRPr sz="38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4" name="Google Shape;14;p3"/>
          <p:cNvSpPr txBox="1">
            <a:spLocks noGrp="1"/>
          </p:cNvSpPr>
          <p:nvPr>
            <p:ph type="title" idx="2" hasCustomPrompt="1"/>
          </p:nvPr>
        </p:nvSpPr>
        <p:spPr>
          <a:xfrm>
            <a:off x="1566338" y="2826900"/>
            <a:ext cx="1717500" cy="1790700"/>
          </a:xfrm>
          <a:prstGeom prst="rect">
            <a:avLst/>
          </a:prstGeom>
          <a:noFill/>
          <a:ln>
            <a:noFill/>
          </a:ln>
        </p:spPr>
        <p:txBody>
          <a:bodyPr spcFirstLastPara="1" wrap="square" lIns="91425" tIns="91425" rIns="91425" bIns="91425" anchor="t" anchorCtr="0">
            <a:noAutofit/>
          </a:bodyPr>
          <a:lstStyle>
            <a:lvl1pPr lvl="0" algn="r" rtl="0">
              <a:spcBef>
                <a:spcPts val="0"/>
              </a:spcBef>
              <a:spcAft>
                <a:spcPts val="0"/>
              </a:spcAft>
              <a:buSzPts val="6000"/>
              <a:buNone/>
              <a:defRPr sz="9300" u="sng"/>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5" name="Google Shape;15;p3"/>
          <p:cNvSpPr txBox="1">
            <a:spLocks noGrp="1"/>
          </p:cNvSpPr>
          <p:nvPr>
            <p:ph type="subTitle" idx="1"/>
          </p:nvPr>
        </p:nvSpPr>
        <p:spPr>
          <a:xfrm rot="244">
            <a:off x="3353062" y="4153577"/>
            <a:ext cx="4224600" cy="463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6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720000" y="540000"/>
            <a:ext cx="7704000" cy="634500"/>
          </a:xfrm>
          <a:prstGeom prst="rect">
            <a:avLst/>
          </a:prstGeom>
        </p:spPr>
        <p:txBody>
          <a:bodyPr spcFirstLastPara="1" wrap="square" lIns="91425" tIns="91425" rIns="91425" bIns="91425" anchor="t" anchorCtr="0">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sp>
        <p:nvSpPr>
          <p:cNvPr id="30" name="Google Shape;30;p7"/>
          <p:cNvSpPr txBox="1">
            <a:spLocks noGrp="1"/>
          </p:cNvSpPr>
          <p:nvPr>
            <p:ph type="subTitle" idx="1"/>
          </p:nvPr>
        </p:nvSpPr>
        <p:spPr>
          <a:xfrm rot="-455">
            <a:off x="2781450" y="1878740"/>
            <a:ext cx="4532700" cy="2077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lt1"/>
              </a:buClr>
              <a:buSzPts val="1400"/>
              <a:buChar char="●"/>
              <a:defRPr/>
            </a:lvl1pPr>
            <a:lvl2pPr lvl="1" algn="ctr" rtl="0">
              <a:lnSpc>
                <a:spcPct val="100000"/>
              </a:lnSpc>
              <a:spcBef>
                <a:spcPts val="0"/>
              </a:spcBef>
              <a:spcAft>
                <a:spcPts val="0"/>
              </a:spcAft>
              <a:buSzPts val="1400"/>
              <a:buChar char="○"/>
              <a:defRPr/>
            </a:lvl2pPr>
            <a:lvl3pPr lvl="2" algn="ctr" rtl="0">
              <a:lnSpc>
                <a:spcPct val="100000"/>
              </a:lnSpc>
              <a:spcBef>
                <a:spcPts val="1600"/>
              </a:spcBef>
              <a:spcAft>
                <a:spcPts val="0"/>
              </a:spcAft>
              <a:buSzPts val="1400"/>
              <a:buChar char="■"/>
              <a:defRPr/>
            </a:lvl3pPr>
            <a:lvl4pPr lvl="3" algn="ctr" rtl="0">
              <a:lnSpc>
                <a:spcPct val="100000"/>
              </a:lnSpc>
              <a:spcBef>
                <a:spcPts val="1600"/>
              </a:spcBef>
              <a:spcAft>
                <a:spcPts val="0"/>
              </a:spcAft>
              <a:buSzPts val="1400"/>
              <a:buChar char="●"/>
              <a:defRPr/>
            </a:lvl4pPr>
            <a:lvl5pPr lvl="4" algn="ctr" rtl="0">
              <a:lnSpc>
                <a:spcPct val="100000"/>
              </a:lnSpc>
              <a:spcBef>
                <a:spcPts val="1600"/>
              </a:spcBef>
              <a:spcAft>
                <a:spcPts val="0"/>
              </a:spcAft>
              <a:buSzPts val="1400"/>
              <a:buChar char="○"/>
              <a:defRPr/>
            </a:lvl5pPr>
            <a:lvl6pPr lvl="5" algn="ctr" rtl="0">
              <a:lnSpc>
                <a:spcPct val="100000"/>
              </a:lnSpc>
              <a:spcBef>
                <a:spcPts val="1600"/>
              </a:spcBef>
              <a:spcAft>
                <a:spcPts val="0"/>
              </a:spcAft>
              <a:buSzPts val="1400"/>
              <a:buChar char="■"/>
              <a:defRPr/>
            </a:lvl6pPr>
            <a:lvl7pPr lvl="6" algn="ctr" rtl="0">
              <a:lnSpc>
                <a:spcPct val="100000"/>
              </a:lnSpc>
              <a:spcBef>
                <a:spcPts val="1600"/>
              </a:spcBef>
              <a:spcAft>
                <a:spcPts val="0"/>
              </a:spcAft>
              <a:buSzPts val="1400"/>
              <a:buChar char="●"/>
              <a:defRPr/>
            </a:lvl7pPr>
            <a:lvl8pPr lvl="7" algn="ctr" rtl="0">
              <a:lnSpc>
                <a:spcPct val="100000"/>
              </a:lnSpc>
              <a:spcBef>
                <a:spcPts val="1600"/>
              </a:spcBef>
              <a:spcAft>
                <a:spcPts val="0"/>
              </a:spcAft>
              <a:buSzPts val="1400"/>
              <a:buChar char="○"/>
              <a:defRPr/>
            </a:lvl8pPr>
            <a:lvl9pPr lvl="8" algn="ctr" rtl="0">
              <a:lnSpc>
                <a:spcPct val="100000"/>
              </a:lnSpc>
              <a:spcBef>
                <a:spcPts val="1600"/>
              </a:spcBef>
              <a:spcAft>
                <a:spcPts val="1600"/>
              </a:spcAft>
              <a:buSzPts val="14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3"/>
        <p:cNvGrpSpPr/>
        <p:nvPr/>
      </p:nvGrpSpPr>
      <p:grpSpPr>
        <a:xfrm>
          <a:off x="0" y="0"/>
          <a:ext cx="0" cy="0"/>
          <a:chOff x="0" y="0"/>
          <a:chExt cx="0" cy="0"/>
        </a:xfrm>
      </p:grpSpPr>
      <p:sp>
        <p:nvSpPr>
          <p:cNvPr id="34" name="Google Shape;34;p9"/>
          <p:cNvSpPr txBox="1">
            <a:spLocks noGrp="1"/>
          </p:cNvSpPr>
          <p:nvPr>
            <p:ph type="title"/>
          </p:nvPr>
        </p:nvSpPr>
        <p:spPr>
          <a:xfrm>
            <a:off x="1868250" y="540000"/>
            <a:ext cx="5407500" cy="11691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SzPts val="3600"/>
              <a:buNone/>
              <a:defRPr sz="6000" u="sng"/>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35" name="Google Shape;35;p9"/>
          <p:cNvSpPr txBox="1">
            <a:spLocks noGrp="1"/>
          </p:cNvSpPr>
          <p:nvPr>
            <p:ph type="subTitle" idx="1"/>
          </p:nvPr>
        </p:nvSpPr>
        <p:spPr>
          <a:xfrm>
            <a:off x="2260650" y="1682775"/>
            <a:ext cx="4622700" cy="1194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42"/>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43"/>
        <p:cNvGrpSpPr/>
        <p:nvPr/>
      </p:nvGrpSpPr>
      <p:grpSpPr>
        <a:xfrm>
          <a:off x="0" y="0"/>
          <a:ext cx="0" cy="0"/>
          <a:chOff x="0" y="0"/>
          <a:chExt cx="0" cy="0"/>
        </a:xfrm>
      </p:grpSpPr>
      <p:sp>
        <p:nvSpPr>
          <p:cNvPr id="44" name="Google Shape;44;p13"/>
          <p:cNvSpPr txBox="1">
            <a:spLocks noGrp="1"/>
          </p:cNvSpPr>
          <p:nvPr>
            <p:ph type="title" hasCustomPrompt="1"/>
          </p:nvPr>
        </p:nvSpPr>
        <p:spPr>
          <a:xfrm rot="2584">
            <a:off x="720000" y="1174249"/>
            <a:ext cx="798300" cy="658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SzPts val="3000"/>
              <a:buNone/>
              <a:defRPr sz="3000" u="sng"/>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45" name="Google Shape;45;p13"/>
          <p:cNvSpPr txBox="1">
            <a:spLocks noGrp="1"/>
          </p:cNvSpPr>
          <p:nvPr>
            <p:ph type="title" idx="2"/>
          </p:nvPr>
        </p:nvSpPr>
        <p:spPr>
          <a:xfrm>
            <a:off x="720000" y="1652405"/>
            <a:ext cx="2336400" cy="776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SzPts val="2400"/>
              <a:buNone/>
              <a:defRPr sz="2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46" name="Google Shape;46;p13"/>
          <p:cNvSpPr txBox="1">
            <a:spLocks noGrp="1"/>
          </p:cNvSpPr>
          <p:nvPr>
            <p:ph type="subTitle" idx="1"/>
          </p:nvPr>
        </p:nvSpPr>
        <p:spPr>
          <a:xfrm>
            <a:off x="720000" y="2276365"/>
            <a:ext cx="2336400" cy="602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47" name="Google Shape;47;p13"/>
          <p:cNvSpPr txBox="1">
            <a:spLocks noGrp="1"/>
          </p:cNvSpPr>
          <p:nvPr>
            <p:ph type="title" idx="3" hasCustomPrompt="1"/>
          </p:nvPr>
        </p:nvSpPr>
        <p:spPr>
          <a:xfrm rot="2584">
            <a:off x="3403800" y="1174249"/>
            <a:ext cx="798300" cy="658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SzPts val="3000"/>
              <a:buNone/>
              <a:defRPr sz="3000" u="sng"/>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48" name="Google Shape;48;p13"/>
          <p:cNvSpPr txBox="1">
            <a:spLocks noGrp="1"/>
          </p:cNvSpPr>
          <p:nvPr>
            <p:ph type="title" idx="4"/>
          </p:nvPr>
        </p:nvSpPr>
        <p:spPr>
          <a:xfrm>
            <a:off x="3403800" y="1652405"/>
            <a:ext cx="2336400" cy="776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SzPts val="2400"/>
              <a:buNone/>
              <a:defRPr sz="2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49" name="Google Shape;49;p13"/>
          <p:cNvSpPr txBox="1">
            <a:spLocks noGrp="1"/>
          </p:cNvSpPr>
          <p:nvPr>
            <p:ph type="subTitle" idx="5"/>
          </p:nvPr>
        </p:nvSpPr>
        <p:spPr>
          <a:xfrm>
            <a:off x="3403800" y="2276365"/>
            <a:ext cx="2336400" cy="602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50" name="Google Shape;50;p13"/>
          <p:cNvSpPr txBox="1">
            <a:spLocks noGrp="1"/>
          </p:cNvSpPr>
          <p:nvPr>
            <p:ph type="title" idx="6" hasCustomPrompt="1"/>
          </p:nvPr>
        </p:nvSpPr>
        <p:spPr>
          <a:xfrm rot="2584">
            <a:off x="720000" y="2912787"/>
            <a:ext cx="798300" cy="658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SzPts val="3000"/>
              <a:buNone/>
              <a:defRPr sz="3000" u="sng"/>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51" name="Google Shape;51;p13"/>
          <p:cNvSpPr txBox="1">
            <a:spLocks noGrp="1"/>
          </p:cNvSpPr>
          <p:nvPr>
            <p:ph type="title" idx="7"/>
          </p:nvPr>
        </p:nvSpPr>
        <p:spPr>
          <a:xfrm>
            <a:off x="720000" y="3390943"/>
            <a:ext cx="2336400" cy="776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SzPts val="2400"/>
              <a:buNone/>
              <a:defRPr sz="2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52" name="Google Shape;52;p13"/>
          <p:cNvSpPr txBox="1">
            <a:spLocks noGrp="1"/>
          </p:cNvSpPr>
          <p:nvPr>
            <p:ph type="subTitle" idx="8"/>
          </p:nvPr>
        </p:nvSpPr>
        <p:spPr>
          <a:xfrm>
            <a:off x="720000" y="4014903"/>
            <a:ext cx="2336400" cy="602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53" name="Google Shape;53;p13"/>
          <p:cNvSpPr txBox="1">
            <a:spLocks noGrp="1"/>
          </p:cNvSpPr>
          <p:nvPr>
            <p:ph type="title" idx="9" hasCustomPrompt="1"/>
          </p:nvPr>
        </p:nvSpPr>
        <p:spPr>
          <a:xfrm rot="2584">
            <a:off x="3403800" y="2912787"/>
            <a:ext cx="798300" cy="658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SzPts val="3000"/>
              <a:buNone/>
              <a:defRPr sz="3000" u="sng"/>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54" name="Google Shape;54;p13"/>
          <p:cNvSpPr txBox="1">
            <a:spLocks noGrp="1"/>
          </p:cNvSpPr>
          <p:nvPr>
            <p:ph type="title" idx="13"/>
          </p:nvPr>
        </p:nvSpPr>
        <p:spPr>
          <a:xfrm>
            <a:off x="3403800" y="3390943"/>
            <a:ext cx="2336400" cy="776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SzPts val="2400"/>
              <a:buNone/>
              <a:defRPr sz="2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55" name="Google Shape;55;p13"/>
          <p:cNvSpPr txBox="1">
            <a:spLocks noGrp="1"/>
          </p:cNvSpPr>
          <p:nvPr>
            <p:ph type="subTitle" idx="14"/>
          </p:nvPr>
        </p:nvSpPr>
        <p:spPr>
          <a:xfrm>
            <a:off x="3403800" y="4014903"/>
            <a:ext cx="2336400" cy="602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56" name="Google Shape;56;p13"/>
          <p:cNvSpPr txBox="1">
            <a:spLocks noGrp="1"/>
          </p:cNvSpPr>
          <p:nvPr>
            <p:ph type="title" idx="15"/>
          </p:nvPr>
        </p:nvSpPr>
        <p:spPr>
          <a:xfrm>
            <a:off x="720000" y="540000"/>
            <a:ext cx="7704000" cy="634500"/>
          </a:xfrm>
          <a:prstGeom prst="rect">
            <a:avLst/>
          </a:prstGeom>
        </p:spPr>
        <p:txBody>
          <a:bodyPr spcFirstLastPara="1" wrap="square" lIns="91425" tIns="91425" rIns="91425" bIns="91425" anchor="t" anchorCtr="0">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57"/>
        <p:cNvGrpSpPr/>
        <p:nvPr/>
      </p:nvGrpSpPr>
      <p:grpSpPr>
        <a:xfrm>
          <a:off x="0" y="0"/>
          <a:ext cx="0" cy="0"/>
          <a:chOff x="0" y="0"/>
          <a:chExt cx="0" cy="0"/>
        </a:xfrm>
      </p:grpSpPr>
      <p:sp>
        <p:nvSpPr>
          <p:cNvPr id="58" name="Google Shape;58;p14"/>
          <p:cNvSpPr txBox="1">
            <a:spLocks noGrp="1"/>
          </p:cNvSpPr>
          <p:nvPr>
            <p:ph type="title"/>
          </p:nvPr>
        </p:nvSpPr>
        <p:spPr>
          <a:xfrm rot="-934">
            <a:off x="1972925" y="3114374"/>
            <a:ext cx="3311100" cy="604500"/>
          </a:xfrm>
          <a:prstGeom prst="rect">
            <a:avLst/>
          </a:prstGeom>
          <a:noFill/>
          <a:ln>
            <a:noFill/>
          </a:ln>
        </p:spPr>
        <p:txBody>
          <a:bodyPr spcFirstLastPara="1" wrap="square" lIns="91425" tIns="91425" rIns="91425" bIns="91425" anchor="t" anchorCtr="0">
            <a:noAutofit/>
          </a:bodyPr>
          <a:lstStyle>
            <a:lvl1pPr lvl="0" algn="r" rtl="0">
              <a:spcBef>
                <a:spcPts val="0"/>
              </a:spcBef>
              <a:spcAft>
                <a:spcPts val="0"/>
              </a:spcAft>
              <a:buSzPts val="1800"/>
              <a:buNone/>
              <a:defRPr sz="24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59" name="Google Shape;59;p14"/>
          <p:cNvSpPr txBox="1">
            <a:spLocks noGrp="1"/>
          </p:cNvSpPr>
          <p:nvPr>
            <p:ph type="subTitle" idx="1"/>
          </p:nvPr>
        </p:nvSpPr>
        <p:spPr>
          <a:xfrm>
            <a:off x="720125" y="1424176"/>
            <a:ext cx="4563900" cy="17193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2400"/>
            </a:lvl1pPr>
            <a:lvl2pPr lvl="1" rtl="0">
              <a:lnSpc>
                <a:spcPct val="100000"/>
              </a:lnSpc>
              <a:spcBef>
                <a:spcPts val="160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p:cSld name="BLANK_1_1_1_1_1_1_1">
    <p:bg>
      <p:bgPr>
        <a:blipFill>
          <a:blip r:embed="rId2">
            <a:alphaModFix/>
          </a:blip>
          <a:stretch>
            <a:fillRect/>
          </a:stretch>
        </a:blipFill>
        <a:effectLst/>
      </p:bgPr>
    </p:bg>
    <p:spTree>
      <p:nvGrpSpPr>
        <p:cNvPr id="1" name="Shape 166"/>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167"/>
        <p:cNvGrpSpPr/>
        <p:nvPr/>
      </p:nvGrpSpPr>
      <p:grpSpPr>
        <a:xfrm>
          <a:off x="0" y="0"/>
          <a:ext cx="0" cy="0"/>
          <a:chOff x="0" y="0"/>
          <a:chExt cx="0" cy="0"/>
        </a:xfrm>
      </p:grpSpPr>
      <p:pic>
        <p:nvPicPr>
          <p:cNvPr id="168" name="Google Shape;168;p33"/>
          <p:cNvPicPr preferRelativeResize="0"/>
          <p:nvPr/>
        </p:nvPicPr>
        <p:blipFill rotWithShape="1">
          <a:blip r:embed="rId2">
            <a:alphaModFix/>
          </a:blip>
          <a:srcRect r="94548"/>
          <a:stretch/>
        </p:blipFill>
        <p:spPr>
          <a:xfrm>
            <a:off x="-2" y="0"/>
            <a:ext cx="421301" cy="5143500"/>
          </a:xfrm>
          <a:prstGeom prst="rect">
            <a:avLst/>
          </a:prstGeom>
          <a:noFill/>
          <a:ln>
            <a:noFill/>
          </a:ln>
        </p:spPr>
      </p:pic>
      <p:pic>
        <p:nvPicPr>
          <p:cNvPr id="169" name="Google Shape;169;p33"/>
          <p:cNvPicPr preferRelativeResize="0"/>
          <p:nvPr/>
        </p:nvPicPr>
        <p:blipFill rotWithShape="1">
          <a:blip r:embed="rId2">
            <a:alphaModFix/>
          </a:blip>
          <a:srcRect l="94548"/>
          <a:stretch/>
        </p:blipFill>
        <p:spPr>
          <a:xfrm>
            <a:off x="8722698" y="0"/>
            <a:ext cx="421301" cy="514350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2">
  <p:cSld name="BLANK_1_1_1_1_1_1_1_1_1">
    <p:bg>
      <p:bgPr>
        <a:blipFill>
          <a:blip r:embed="rId2">
            <a:alphaModFix/>
          </a:blip>
          <a:stretch>
            <a:fillRect/>
          </a:stretch>
        </a:blipFill>
        <a:effectLst/>
      </p:bgPr>
    </p:bg>
    <p:spTree>
      <p:nvGrpSpPr>
        <p:cNvPr id="1" name="Shape 170"/>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3">
  <p:cSld name="BLANK_1_1_1_1_1_1_1_1_1_1">
    <p:spTree>
      <p:nvGrpSpPr>
        <p:cNvPr id="1" name="Shape 171"/>
        <p:cNvGrpSpPr/>
        <p:nvPr/>
      </p:nvGrpSpPr>
      <p:grpSpPr>
        <a:xfrm>
          <a:off x="0" y="0"/>
          <a:ext cx="0" cy="0"/>
          <a:chOff x="0" y="0"/>
          <a:chExt cx="0" cy="0"/>
        </a:xfrm>
      </p:grpSpPr>
      <p:pic>
        <p:nvPicPr>
          <p:cNvPr id="172" name="Google Shape;172;p35"/>
          <p:cNvPicPr preferRelativeResize="0"/>
          <p:nvPr/>
        </p:nvPicPr>
        <p:blipFill rotWithShape="1">
          <a:blip r:embed="rId2">
            <a:alphaModFix/>
          </a:blip>
          <a:srcRect t="87668" b="6223"/>
          <a:stretch/>
        </p:blipFill>
        <p:spPr>
          <a:xfrm>
            <a:off x="0" y="4771750"/>
            <a:ext cx="9143999" cy="37175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4">
  <p:cSld name="BLANK_1_1_1_1_1_1_1_1_1_1_1">
    <p:bg>
      <p:bgPr>
        <a:blipFill>
          <a:blip r:embed="rId2">
            <a:alphaModFix/>
          </a:blip>
          <a:stretch>
            <a:fillRect/>
          </a:stretch>
        </a:blipFill>
        <a:effectLst/>
      </p:bgPr>
    </p:bg>
    <p:spTree>
      <p:nvGrpSpPr>
        <p:cNvPr id="1" name="Shape 17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540000"/>
            <a:ext cx="7704000" cy="6345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100"/>
              <a:buFont typeface="Overpass"/>
              <a:buNone/>
              <a:defRPr sz="3100" b="1">
                <a:solidFill>
                  <a:schemeClr val="dk1"/>
                </a:solidFill>
                <a:latin typeface="Overpass"/>
                <a:ea typeface="Overpass"/>
                <a:cs typeface="Overpass"/>
                <a:sym typeface="Overpass"/>
              </a:defRPr>
            </a:lvl1pPr>
            <a:lvl2pPr lvl="1" rtl="0">
              <a:spcBef>
                <a:spcPts val="0"/>
              </a:spcBef>
              <a:spcAft>
                <a:spcPts val="0"/>
              </a:spcAft>
              <a:buClr>
                <a:schemeClr val="dk1"/>
              </a:buClr>
              <a:buSzPts val="3100"/>
              <a:buFont typeface="Overpass"/>
              <a:buNone/>
              <a:defRPr sz="3100" b="1">
                <a:solidFill>
                  <a:schemeClr val="dk1"/>
                </a:solidFill>
                <a:latin typeface="Overpass"/>
                <a:ea typeface="Overpass"/>
                <a:cs typeface="Overpass"/>
                <a:sym typeface="Overpass"/>
              </a:defRPr>
            </a:lvl2pPr>
            <a:lvl3pPr lvl="2" rtl="0">
              <a:spcBef>
                <a:spcPts val="0"/>
              </a:spcBef>
              <a:spcAft>
                <a:spcPts val="0"/>
              </a:spcAft>
              <a:buClr>
                <a:schemeClr val="dk1"/>
              </a:buClr>
              <a:buSzPts val="3100"/>
              <a:buFont typeface="Overpass"/>
              <a:buNone/>
              <a:defRPr sz="3100" b="1">
                <a:solidFill>
                  <a:schemeClr val="dk1"/>
                </a:solidFill>
                <a:latin typeface="Overpass"/>
                <a:ea typeface="Overpass"/>
                <a:cs typeface="Overpass"/>
                <a:sym typeface="Overpass"/>
              </a:defRPr>
            </a:lvl3pPr>
            <a:lvl4pPr lvl="3" rtl="0">
              <a:spcBef>
                <a:spcPts val="0"/>
              </a:spcBef>
              <a:spcAft>
                <a:spcPts val="0"/>
              </a:spcAft>
              <a:buClr>
                <a:schemeClr val="dk1"/>
              </a:buClr>
              <a:buSzPts val="3100"/>
              <a:buFont typeface="Overpass"/>
              <a:buNone/>
              <a:defRPr sz="3100" b="1">
                <a:solidFill>
                  <a:schemeClr val="dk1"/>
                </a:solidFill>
                <a:latin typeface="Overpass"/>
                <a:ea typeface="Overpass"/>
                <a:cs typeface="Overpass"/>
                <a:sym typeface="Overpass"/>
              </a:defRPr>
            </a:lvl4pPr>
            <a:lvl5pPr lvl="4" rtl="0">
              <a:spcBef>
                <a:spcPts val="0"/>
              </a:spcBef>
              <a:spcAft>
                <a:spcPts val="0"/>
              </a:spcAft>
              <a:buClr>
                <a:schemeClr val="dk1"/>
              </a:buClr>
              <a:buSzPts val="3100"/>
              <a:buFont typeface="Overpass"/>
              <a:buNone/>
              <a:defRPr sz="3100" b="1">
                <a:solidFill>
                  <a:schemeClr val="dk1"/>
                </a:solidFill>
                <a:latin typeface="Overpass"/>
                <a:ea typeface="Overpass"/>
                <a:cs typeface="Overpass"/>
                <a:sym typeface="Overpass"/>
              </a:defRPr>
            </a:lvl5pPr>
            <a:lvl6pPr lvl="5" rtl="0">
              <a:spcBef>
                <a:spcPts val="0"/>
              </a:spcBef>
              <a:spcAft>
                <a:spcPts val="0"/>
              </a:spcAft>
              <a:buClr>
                <a:schemeClr val="dk1"/>
              </a:buClr>
              <a:buSzPts val="3100"/>
              <a:buFont typeface="Overpass"/>
              <a:buNone/>
              <a:defRPr sz="3100" b="1">
                <a:solidFill>
                  <a:schemeClr val="dk1"/>
                </a:solidFill>
                <a:latin typeface="Overpass"/>
                <a:ea typeface="Overpass"/>
                <a:cs typeface="Overpass"/>
                <a:sym typeface="Overpass"/>
              </a:defRPr>
            </a:lvl6pPr>
            <a:lvl7pPr lvl="6" rtl="0">
              <a:spcBef>
                <a:spcPts val="0"/>
              </a:spcBef>
              <a:spcAft>
                <a:spcPts val="0"/>
              </a:spcAft>
              <a:buClr>
                <a:schemeClr val="dk1"/>
              </a:buClr>
              <a:buSzPts val="3100"/>
              <a:buFont typeface="Overpass"/>
              <a:buNone/>
              <a:defRPr sz="3100" b="1">
                <a:solidFill>
                  <a:schemeClr val="dk1"/>
                </a:solidFill>
                <a:latin typeface="Overpass"/>
                <a:ea typeface="Overpass"/>
                <a:cs typeface="Overpass"/>
                <a:sym typeface="Overpass"/>
              </a:defRPr>
            </a:lvl7pPr>
            <a:lvl8pPr lvl="7" rtl="0">
              <a:spcBef>
                <a:spcPts val="0"/>
              </a:spcBef>
              <a:spcAft>
                <a:spcPts val="0"/>
              </a:spcAft>
              <a:buClr>
                <a:schemeClr val="dk1"/>
              </a:buClr>
              <a:buSzPts val="3100"/>
              <a:buFont typeface="Overpass"/>
              <a:buNone/>
              <a:defRPr sz="3100" b="1">
                <a:solidFill>
                  <a:schemeClr val="dk1"/>
                </a:solidFill>
                <a:latin typeface="Overpass"/>
                <a:ea typeface="Overpass"/>
                <a:cs typeface="Overpass"/>
                <a:sym typeface="Overpass"/>
              </a:defRPr>
            </a:lvl8pPr>
            <a:lvl9pPr lvl="8" rtl="0">
              <a:spcBef>
                <a:spcPts val="0"/>
              </a:spcBef>
              <a:spcAft>
                <a:spcPts val="0"/>
              </a:spcAft>
              <a:buClr>
                <a:schemeClr val="dk1"/>
              </a:buClr>
              <a:buSzPts val="3100"/>
              <a:buFont typeface="Overpass"/>
              <a:buNone/>
              <a:defRPr sz="3100" b="1">
                <a:solidFill>
                  <a:schemeClr val="dk1"/>
                </a:solidFill>
                <a:latin typeface="Overpass"/>
                <a:ea typeface="Overpass"/>
                <a:cs typeface="Overpass"/>
                <a:sym typeface="Overpass"/>
              </a:defRPr>
            </a:lvl9pPr>
          </a:lstStyle>
          <a:p>
            <a:endParaRPr/>
          </a:p>
        </p:txBody>
      </p:sp>
      <p:sp>
        <p:nvSpPr>
          <p:cNvPr id="7" name="Google Shape;7;p1"/>
          <p:cNvSpPr txBox="1">
            <a:spLocks noGrp="1"/>
          </p:cNvSpPr>
          <p:nvPr>
            <p:ph type="body" idx="1"/>
          </p:nvPr>
        </p:nvSpPr>
        <p:spPr>
          <a:xfrm>
            <a:off x="720000" y="1174500"/>
            <a:ext cx="7704000" cy="34290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1pPr>
            <a:lvl2pPr marL="914400" lvl="1" indent="-317500">
              <a:lnSpc>
                <a:spcPct val="100000"/>
              </a:lnSpc>
              <a:spcBef>
                <a:spcPts val="1600"/>
              </a:spcBef>
              <a:spcAft>
                <a:spcPts val="0"/>
              </a:spcAft>
              <a:buClr>
                <a:schemeClr val="dk1"/>
              </a:buClr>
              <a:buSzPts val="1400"/>
              <a:buFont typeface="Karla"/>
              <a:buChar char="○"/>
              <a:defRPr>
                <a:solidFill>
                  <a:schemeClr val="dk1"/>
                </a:solidFill>
                <a:latin typeface="Karla"/>
                <a:ea typeface="Karla"/>
                <a:cs typeface="Karla"/>
                <a:sym typeface="Karla"/>
              </a:defRPr>
            </a:lvl2pPr>
            <a:lvl3pPr marL="1371600" lvl="2" indent="-317500">
              <a:lnSpc>
                <a:spcPct val="100000"/>
              </a:lnSpc>
              <a:spcBef>
                <a:spcPts val="1600"/>
              </a:spcBef>
              <a:spcAft>
                <a:spcPts val="0"/>
              </a:spcAft>
              <a:buClr>
                <a:schemeClr val="dk1"/>
              </a:buClr>
              <a:buSzPts val="1400"/>
              <a:buFont typeface="Karla"/>
              <a:buChar char="■"/>
              <a:defRPr>
                <a:solidFill>
                  <a:schemeClr val="dk1"/>
                </a:solidFill>
                <a:latin typeface="Karla"/>
                <a:ea typeface="Karla"/>
                <a:cs typeface="Karla"/>
                <a:sym typeface="Karla"/>
              </a:defRPr>
            </a:lvl3pPr>
            <a:lvl4pPr marL="1828800" lvl="3" indent="-317500">
              <a:lnSpc>
                <a:spcPct val="100000"/>
              </a:lnSpc>
              <a:spcBef>
                <a:spcPts val="1600"/>
              </a:spcBef>
              <a:spcAft>
                <a:spcPts val="0"/>
              </a:spcAft>
              <a:buClr>
                <a:schemeClr val="dk1"/>
              </a:buClr>
              <a:buSzPts val="1400"/>
              <a:buFont typeface="Karla"/>
              <a:buChar char="●"/>
              <a:defRPr>
                <a:solidFill>
                  <a:schemeClr val="dk1"/>
                </a:solidFill>
                <a:latin typeface="Karla"/>
                <a:ea typeface="Karla"/>
                <a:cs typeface="Karla"/>
                <a:sym typeface="Karla"/>
              </a:defRPr>
            </a:lvl4pPr>
            <a:lvl5pPr marL="2286000" lvl="4" indent="-317500">
              <a:lnSpc>
                <a:spcPct val="100000"/>
              </a:lnSpc>
              <a:spcBef>
                <a:spcPts val="1600"/>
              </a:spcBef>
              <a:spcAft>
                <a:spcPts val="0"/>
              </a:spcAft>
              <a:buClr>
                <a:schemeClr val="dk1"/>
              </a:buClr>
              <a:buSzPts val="1400"/>
              <a:buFont typeface="Karla"/>
              <a:buChar char="○"/>
              <a:defRPr>
                <a:solidFill>
                  <a:schemeClr val="dk1"/>
                </a:solidFill>
                <a:latin typeface="Karla"/>
                <a:ea typeface="Karla"/>
                <a:cs typeface="Karla"/>
                <a:sym typeface="Karla"/>
              </a:defRPr>
            </a:lvl5pPr>
            <a:lvl6pPr marL="2743200" lvl="5" indent="-317500">
              <a:lnSpc>
                <a:spcPct val="100000"/>
              </a:lnSpc>
              <a:spcBef>
                <a:spcPts val="1600"/>
              </a:spcBef>
              <a:spcAft>
                <a:spcPts val="0"/>
              </a:spcAft>
              <a:buClr>
                <a:schemeClr val="dk1"/>
              </a:buClr>
              <a:buSzPts val="1400"/>
              <a:buFont typeface="Karla"/>
              <a:buChar char="■"/>
              <a:defRPr>
                <a:solidFill>
                  <a:schemeClr val="dk1"/>
                </a:solidFill>
                <a:latin typeface="Karla"/>
                <a:ea typeface="Karla"/>
                <a:cs typeface="Karla"/>
                <a:sym typeface="Karla"/>
              </a:defRPr>
            </a:lvl6pPr>
            <a:lvl7pPr marL="3200400" lvl="6" indent="-317500">
              <a:lnSpc>
                <a:spcPct val="100000"/>
              </a:lnSpc>
              <a:spcBef>
                <a:spcPts val="1600"/>
              </a:spcBef>
              <a:spcAft>
                <a:spcPts val="0"/>
              </a:spcAft>
              <a:buClr>
                <a:schemeClr val="dk1"/>
              </a:buClr>
              <a:buSzPts val="1400"/>
              <a:buFont typeface="Karla"/>
              <a:buChar char="●"/>
              <a:defRPr>
                <a:solidFill>
                  <a:schemeClr val="dk1"/>
                </a:solidFill>
                <a:latin typeface="Karla"/>
                <a:ea typeface="Karla"/>
                <a:cs typeface="Karla"/>
                <a:sym typeface="Karla"/>
              </a:defRPr>
            </a:lvl7pPr>
            <a:lvl8pPr marL="3657600" lvl="7" indent="-317500">
              <a:lnSpc>
                <a:spcPct val="100000"/>
              </a:lnSpc>
              <a:spcBef>
                <a:spcPts val="1600"/>
              </a:spcBef>
              <a:spcAft>
                <a:spcPts val="0"/>
              </a:spcAft>
              <a:buClr>
                <a:schemeClr val="dk1"/>
              </a:buClr>
              <a:buSzPts val="1400"/>
              <a:buFont typeface="Karla"/>
              <a:buChar char="○"/>
              <a:defRPr>
                <a:solidFill>
                  <a:schemeClr val="dk1"/>
                </a:solidFill>
                <a:latin typeface="Karla"/>
                <a:ea typeface="Karla"/>
                <a:cs typeface="Karla"/>
                <a:sym typeface="Karla"/>
              </a:defRPr>
            </a:lvl8pPr>
            <a:lvl9pPr marL="4114800" lvl="8" indent="-317500">
              <a:lnSpc>
                <a:spcPct val="100000"/>
              </a:lnSpc>
              <a:spcBef>
                <a:spcPts val="1600"/>
              </a:spcBef>
              <a:spcAft>
                <a:spcPts val="1600"/>
              </a:spcAft>
              <a:buClr>
                <a:schemeClr val="dk1"/>
              </a:buClr>
              <a:buSzPts val="1400"/>
              <a:buFont typeface="Karla"/>
              <a:buChar char="■"/>
              <a:defRPr>
                <a:solidFill>
                  <a:schemeClr val="dk1"/>
                </a:solidFill>
                <a:latin typeface="Karla"/>
                <a:ea typeface="Karla"/>
                <a:cs typeface="Karla"/>
                <a:sym typeface="Karla"/>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3" r:id="rId3"/>
    <p:sldLayoutId id="2147483655" r:id="rId4"/>
    <p:sldLayoutId id="2147483658" r:id="rId5"/>
    <p:sldLayoutId id="2147483659" r:id="rId6"/>
    <p:sldLayoutId id="2147483660" r:id="rId7"/>
    <p:sldLayoutId id="2147483678" r:id="rId8"/>
    <p:sldLayoutId id="2147483679" r:id="rId9"/>
    <p:sldLayoutId id="2147483680" r:id="rId10"/>
    <p:sldLayoutId id="2147483681" r:id="rId11"/>
    <p:sldLayoutId id="2147483682"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7" Type="http://schemas.microsoft.com/office/2007/relationships/hdphoto" Target="../media/hdphoto3.wdp"/><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0.png"/><Relationship Id="rId5" Type="http://schemas.microsoft.com/office/2007/relationships/hdphoto" Target="../media/hdphoto2.wdp"/><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microsoft.com/office/2007/relationships/hdphoto" Target="../media/hdphoto4.wdp"/><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microsoft.com/office/2007/relationships/hdphoto" Target="../media/hdphoto4.wdp"/><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microsoft.com/office/2007/relationships/hdphoto" Target="../media/hdphoto4.wdp"/><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7" Type="http://schemas.microsoft.com/office/2007/relationships/hdphoto" Target="../media/hdphoto6.wdp"/><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5.png"/><Relationship Id="rId5" Type="http://schemas.microsoft.com/office/2007/relationships/hdphoto" Target="../media/hdphoto5.wdp"/><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5" name="Google Shape;185;p40"/>
          <p:cNvSpPr txBox="1">
            <a:spLocks noGrp="1"/>
          </p:cNvSpPr>
          <p:nvPr>
            <p:ph type="ctrTitle" idx="2"/>
          </p:nvPr>
        </p:nvSpPr>
        <p:spPr>
          <a:xfrm>
            <a:off x="667657" y="1251199"/>
            <a:ext cx="7909975" cy="157183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ru-RU" u="sng" dirty="0" smtClean="0"/>
              <a:t>РАСПРОСТРАНЕНИЕ ЗВУКА В ПОМЕЩЕНИЯХ</a:t>
            </a:r>
            <a:endParaRPr u="sng" dirty="0"/>
          </a:p>
        </p:txBody>
      </p:sp>
      <p:sp>
        <p:nvSpPr>
          <p:cNvPr id="4" name="TextBox 3"/>
          <p:cNvSpPr txBox="1"/>
          <p:nvPr/>
        </p:nvSpPr>
        <p:spPr>
          <a:xfrm>
            <a:off x="5450116" y="2910115"/>
            <a:ext cx="3541486" cy="738664"/>
          </a:xfrm>
          <a:prstGeom prst="rect">
            <a:avLst/>
          </a:prstGeom>
          <a:noFill/>
        </p:spPr>
        <p:txBody>
          <a:bodyPr wrap="square" rtlCol="0">
            <a:spAutoFit/>
          </a:bodyPr>
          <a:lstStyle/>
          <a:p>
            <a:pPr algn="r"/>
            <a:r>
              <a:rPr lang="ru-RU" dirty="0" smtClean="0">
                <a:latin typeface="Overpass" panose="020B0604020202020204" charset="-52"/>
              </a:rPr>
              <a:t>Выполнили: Анастасия Клиновицкая Анастасия 21-АР-1</a:t>
            </a:r>
          </a:p>
          <a:p>
            <a:pPr algn="r"/>
            <a:r>
              <a:rPr lang="ru-RU" dirty="0" smtClean="0">
                <a:latin typeface="Overpass" panose="020B0604020202020204" charset="-52"/>
              </a:rPr>
              <a:t>Ажанова Сабина 21-АР-1</a:t>
            </a:r>
            <a:endParaRPr lang="en-US" dirty="0">
              <a:latin typeface="Overpass" panose="020B0604020202020204" charset="-5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43"/>
          <p:cNvSpPr txBox="1">
            <a:spLocks noGrp="1"/>
          </p:cNvSpPr>
          <p:nvPr>
            <p:ph type="title"/>
          </p:nvPr>
        </p:nvSpPr>
        <p:spPr>
          <a:xfrm rot="2584">
            <a:off x="740827" y="1748293"/>
            <a:ext cx="798300" cy="658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01</a:t>
            </a:r>
            <a:endParaRPr dirty="0"/>
          </a:p>
        </p:txBody>
      </p:sp>
      <p:sp>
        <p:nvSpPr>
          <p:cNvPr id="224" name="Google Shape;224;p43"/>
          <p:cNvSpPr txBox="1">
            <a:spLocks noGrp="1"/>
          </p:cNvSpPr>
          <p:nvPr>
            <p:ph type="title" idx="2"/>
          </p:nvPr>
        </p:nvSpPr>
        <p:spPr>
          <a:xfrm>
            <a:off x="740826" y="2226449"/>
            <a:ext cx="3976315" cy="77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RU" dirty="0" smtClean="0"/>
              <a:t>Отражение и поглощения звука в помещениях.</a:t>
            </a:r>
            <a:endParaRPr dirty="0"/>
          </a:p>
        </p:txBody>
      </p:sp>
      <p:sp>
        <p:nvSpPr>
          <p:cNvPr id="226" name="Google Shape;226;p43"/>
          <p:cNvSpPr txBox="1">
            <a:spLocks noGrp="1"/>
          </p:cNvSpPr>
          <p:nvPr>
            <p:ph type="title" idx="15"/>
          </p:nvPr>
        </p:nvSpPr>
        <p:spPr>
          <a:xfrm>
            <a:off x="740580" y="455151"/>
            <a:ext cx="5238115" cy="103561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RU" u="sng" dirty="0" smtClean="0"/>
              <a:t>Содержание раздела «ЗВУК»: </a:t>
            </a:r>
            <a:endParaRPr u="sng" dirty="0"/>
          </a:p>
        </p:txBody>
      </p:sp>
      <p:sp>
        <p:nvSpPr>
          <p:cNvPr id="227" name="Google Shape;227;p43"/>
          <p:cNvSpPr txBox="1">
            <a:spLocks noGrp="1"/>
          </p:cNvSpPr>
          <p:nvPr>
            <p:ph type="title" idx="3"/>
          </p:nvPr>
        </p:nvSpPr>
        <p:spPr>
          <a:xfrm rot="2584">
            <a:off x="740828" y="3142027"/>
            <a:ext cx="798300" cy="658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02</a:t>
            </a:r>
            <a:endParaRPr dirty="0"/>
          </a:p>
        </p:txBody>
      </p:sp>
      <p:sp>
        <p:nvSpPr>
          <p:cNvPr id="228" name="Google Shape;228;p43"/>
          <p:cNvSpPr txBox="1">
            <a:spLocks noGrp="1"/>
          </p:cNvSpPr>
          <p:nvPr>
            <p:ph type="title" idx="4"/>
          </p:nvPr>
        </p:nvSpPr>
        <p:spPr>
          <a:xfrm>
            <a:off x="740828" y="3620183"/>
            <a:ext cx="3490086" cy="77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RU" dirty="0" smtClean="0"/>
              <a:t>Основные методы расчета звукового поля.</a:t>
            </a:r>
            <a:endParaRPr dirty="0"/>
          </a:p>
        </p:txBody>
      </p:sp>
      <p:pic>
        <p:nvPicPr>
          <p:cNvPr id="236" name="Google Shape;236;p43"/>
          <p:cNvPicPr preferRelativeResize="0"/>
          <p:nvPr/>
        </p:nvPicPr>
        <p:blipFill rotWithShape="1">
          <a:blip r:embed="rId3">
            <a:alphaModFix/>
          </a:blip>
          <a:srcRect l="58260" t="10499" r="5645" b="10499"/>
          <a:stretch/>
        </p:blipFill>
        <p:spPr>
          <a:xfrm>
            <a:off x="5522686" y="0"/>
            <a:ext cx="3621314" cy="5143500"/>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44"/>
          <p:cNvSpPr txBox="1">
            <a:spLocks noGrp="1"/>
          </p:cNvSpPr>
          <p:nvPr>
            <p:ph type="title"/>
          </p:nvPr>
        </p:nvSpPr>
        <p:spPr>
          <a:xfrm>
            <a:off x="674735" y="1562318"/>
            <a:ext cx="8309155" cy="474905"/>
          </a:xfrm>
          <a:prstGeom prst="rect">
            <a:avLst/>
          </a:prstGeom>
        </p:spPr>
        <p:txBody>
          <a:bodyPr spcFirstLastPara="1" wrap="square" lIns="91425" tIns="91425" rIns="91425" bIns="91425" anchor="t" anchorCtr="0">
            <a:noAutofit/>
          </a:bodyPr>
          <a:lstStyle/>
          <a:p>
            <a:pPr lvl="0"/>
            <a:r>
              <a:rPr lang="ru-RU" sz="2400" dirty="0"/>
              <a:t>Отражение и поглощения звука в помещениях.</a:t>
            </a:r>
          </a:p>
        </p:txBody>
      </p:sp>
      <p:sp>
        <p:nvSpPr>
          <p:cNvPr id="247" name="Google Shape;247;p44"/>
          <p:cNvSpPr txBox="1">
            <a:spLocks noGrp="1"/>
          </p:cNvSpPr>
          <p:nvPr>
            <p:ph type="title" idx="2"/>
          </p:nvPr>
        </p:nvSpPr>
        <p:spPr>
          <a:xfrm>
            <a:off x="-61639" y="1400629"/>
            <a:ext cx="856343" cy="798285"/>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4000" dirty="0"/>
              <a:t>01</a:t>
            </a:r>
            <a:endParaRPr sz="4000" dirty="0"/>
          </a:p>
        </p:txBody>
      </p:sp>
      <p:sp>
        <p:nvSpPr>
          <p:cNvPr id="248" name="Google Shape;248;p44"/>
          <p:cNvSpPr txBox="1">
            <a:spLocks noGrp="1"/>
          </p:cNvSpPr>
          <p:nvPr>
            <p:ph type="subTitle" idx="1"/>
          </p:nvPr>
        </p:nvSpPr>
        <p:spPr>
          <a:xfrm rot="244">
            <a:off x="732877" y="1945207"/>
            <a:ext cx="8251106" cy="2612645"/>
          </a:xfrm>
          <a:prstGeom prst="rect">
            <a:avLst/>
          </a:prstGeom>
        </p:spPr>
        <p:txBody>
          <a:bodyPr spcFirstLastPara="1" wrap="square" lIns="91425" tIns="91425" rIns="91425" bIns="91425" anchor="t" anchorCtr="0">
            <a:noAutofit/>
          </a:bodyPr>
          <a:lstStyle/>
          <a:p>
            <a:pPr marL="0" lvl="0" indent="0">
              <a:spcAft>
                <a:spcPts val="1600"/>
              </a:spcAft>
            </a:pPr>
            <a:r>
              <a:rPr lang="ru-RU" dirty="0"/>
              <a:t>В помещениях различают прямой звук, идущий не посредственно от источника, и отраженный от поверхно стей. Вследствие многократных отражений звуковых </a:t>
            </a:r>
            <a:r>
              <a:rPr lang="ru-RU" dirty="0" smtClean="0"/>
              <a:t>волн </a:t>
            </a:r>
            <a:r>
              <a:rPr lang="ru-RU" dirty="0"/>
              <a:t>и суммирования энергии прямых и отраженных </a:t>
            </a:r>
            <a:r>
              <a:rPr lang="ru-RU" dirty="0" smtClean="0"/>
              <a:t>волн </a:t>
            </a:r>
            <a:r>
              <a:rPr lang="ru-RU" dirty="0"/>
              <a:t>в помещении устанавливается звуковое поле с оп- ределенными уровнями звукового давления. Энергия проходит также через </a:t>
            </a:r>
            <a:r>
              <a:rPr lang="ru-RU" dirty="0" smtClean="0"/>
              <a:t>преграду(рис 8).</a:t>
            </a:r>
            <a:endParaRPr dirty="0"/>
          </a:p>
        </p:txBody>
      </p:sp>
      <p:pic>
        <p:nvPicPr>
          <p:cNvPr id="249" name="Google Shape;249;p44"/>
          <p:cNvPicPr preferRelativeResize="0"/>
          <p:nvPr/>
        </p:nvPicPr>
        <p:blipFill rotWithShape="1">
          <a:blip r:embed="rId3">
            <a:alphaModFix/>
          </a:blip>
          <a:srcRect t="39389" b="37635"/>
          <a:stretch/>
        </p:blipFill>
        <p:spPr>
          <a:xfrm>
            <a:off x="0" y="0"/>
            <a:ext cx="9144000" cy="1400629"/>
          </a:xfrm>
          <a:prstGeom prst="rect">
            <a:avLst/>
          </a:prstGeom>
          <a:noFill/>
          <a:ln>
            <a:noFill/>
          </a:ln>
        </p:spPr>
      </p:pic>
      <p:pic>
        <p:nvPicPr>
          <p:cNvPr id="2050" name="Picture 2" descr="https://s1.showslide.ru/s_slide/b27419f5b96512c0a691fafc83c7e4bd/c7ddeebe-d37f-4ed3-bc76-fd749d56eb8d.jpeg"/>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42000"/>
                    </a14:imgEffect>
                    <a14:imgEffect>
                      <a14:saturation sat="0"/>
                    </a14:imgEffect>
                    <a14:imgEffect>
                      <a14:brightnessContrast bright="2000" contrast="5000"/>
                    </a14:imgEffect>
                  </a14:imgLayer>
                </a14:imgProps>
              </a:ext>
              <a:ext uri="{28A0092B-C50C-407E-A947-70E740481C1C}">
                <a14:useLocalDpi xmlns:a14="http://schemas.microsoft.com/office/drawing/2010/main" val="0"/>
              </a:ext>
            </a:extLst>
          </a:blip>
          <a:srcRect l="6101" t="29182" r="2762" b="35751"/>
          <a:stretch/>
        </p:blipFill>
        <p:spPr bwMode="auto">
          <a:xfrm>
            <a:off x="794704" y="3337531"/>
            <a:ext cx="5358067" cy="154619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8" name="Google Shape;248;p44"/>
          <p:cNvSpPr txBox="1">
            <a:spLocks noGrp="1"/>
          </p:cNvSpPr>
          <p:nvPr>
            <p:ph type="subTitle" idx="1"/>
          </p:nvPr>
        </p:nvSpPr>
        <p:spPr>
          <a:xfrm rot="244">
            <a:off x="220206" y="275757"/>
            <a:ext cx="8923798" cy="4046573"/>
          </a:xfrm>
          <a:prstGeom prst="rect">
            <a:avLst/>
          </a:prstGeom>
        </p:spPr>
        <p:txBody>
          <a:bodyPr spcFirstLastPara="1" wrap="square" lIns="91425" tIns="91425" rIns="91425" bIns="91425" anchor="t" anchorCtr="0">
            <a:noAutofit/>
          </a:bodyPr>
          <a:lstStyle/>
          <a:p>
            <a:pPr marL="0" lvl="0" indent="0">
              <a:spcAft>
                <a:spcPts val="1600"/>
              </a:spcAft>
            </a:pPr>
            <a:r>
              <a:rPr lang="ru-RU" dirty="0"/>
              <a:t>Законы отражения и преломления звука аналогичны законам геометрической оптики. Количественно погло щенная, отраженная и прошедшая через преграду части звуковой энергии определяются </a:t>
            </a:r>
            <a:r>
              <a:rPr lang="ru-RU" dirty="0" smtClean="0"/>
              <a:t>коэффициентами </a:t>
            </a:r>
            <a:r>
              <a:rPr lang="el-GR" dirty="0" smtClean="0"/>
              <a:t>α</a:t>
            </a:r>
            <a:r>
              <a:rPr lang="ru-RU" dirty="0" smtClean="0"/>
              <a:t>, </a:t>
            </a:r>
            <a:r>
              <a:rPr lang="el-GR" dirty="0" smtClean="0"/>
              <a:t>β</a:t>
            </a:r>
            <a:r>
              <a:rPr lang="ru-RU" dirty="0"/>
              <a:t> </a:t>
            </a:r>
            <a:r>
              <a:rPr lang="ru-RU" dirty="0" smtClean="0"/>
              <a:t>и </a:t>
            </a:r>
            <a:r>
              <a:rPr lang="el-GR" dirty="0" smtClean="0"/>
              <a:t>τ</a:t>
            </a:r>
            <a:r>
              <a:rPr lang="ru-RU" dirty="0" smtClean="0"/>
              <a:t>.</a:t>
            </a:r>
          </a:p>
          <a:p>
            <a:pPr marL="0" lvl="0" indent="0">
              <a:spcAft>
                <a:spcPts val="1600"/>
              </a:spcAft>
            </a:pPr>
            <a:r>
              <a:rPr lang="ru-RU" dirty="0"/>
              <a:t>Отношение поглощенной звуковой энергии к </a:t>
            </a:r>
            <a:r>
              <a:rPr lang="ru-RU" dirty="0" smtClean="0"/>
              <a:t>падающей </a:t>
            </a:r>
            <a:r>
              <a:rPr lang="ru-RU" dirty="0"/>
              <a:t>называется </a:t>
            </a:r>
            <a:r>
              <a:rPr lang="ru-RU" i="1" dirty="0"/>
              <a:t>коэффициентом </a:t>
            </a:r>
            <a:r>
              <a:rPr lang="ru-RU" i="1" dirty="0" smtClean="0"/>
              <a:t>звукопоглощения</a:t>
            </a:r>
            <a:r>
              <a:rPr lang="ru-RU" dirty="0" smtClean="0"/>
              <a:t> </a:t>
            </a:r>
            <a:r>
              <a:rPr lang="el-GR" dirty="0" smtClean="0"/>
              <a:t>α</a:t>
            </a:r>
            <a:r>
              <a:rPr lang="ru-RU" dirty="0"/>
              <a:t>:</a:t>
            </a:r>
            <a:endParaRPr lang="ru-RU" dirty="0" smtClean="0"/>
          </a:p>
          <a:p>
            <a:pPr marL="0" lvl="0" indent="0" algn="ctr">
              <a:spcAft>
                <a:spcPts val="1600"/>
              </a:spcAft>
            </a:pPr>
            <a:r>
              <a:rPr lang="el-GR" dirty="0" smtClean="0"/>
              <a:t>α</a:t>
            </a:r>
            <a:r>
              <a:rPr lang="ru-RU" dirty="0" smtClean="0"/>
              <a:t>=(Епад - Еотр)/Епа.</a:t>
            </a:r>
          </a:p>
          <a:p>
            <a:pPr marL="0" lvl="0" indent="0">
              <a:spcAft>
                <a:spcPts val="1600"/>
              </a:spcAft>
            </a:pPr>
            <a:r>
              <a:rPr lang="ru-RU" dirty="0" smtClean="0"/>
              <a:t>Епад и Еотр – энергия падающих и </a:t>
            </a:r>
            <a:r>
              <a:rPr lang="ru-RU" dirty="0"/>
              <a:t>о</a:t>
            </a:r>
            <a:r>
              <a:rPr lang="ru-RU" dirty="0" smtClean="0"/>
              <a:t>траженных звуковых волн.</a:t>
            </a:r>
          </a:p>
          <a:p>
            <a:pPr marL="0" lvl="0" indent="0">
              <a:spcAft>
                <a:spcPts val="1600"/>
              </a:spcAft>
            </a:pPr>
            <a:r>
              <a:rPr lang="ru-RU" dirty="0" smtClean="0"/>
              <a:t>Коэффициент </a:t>
            </a:r>
            <a:r>
              <a:rPr lang="el-GR" dirty="0" smtClean="0"/>
              <a:t>α</a:t>
            </a:r>
            <a:r>
              <a:rPr lang="ru-RU" dirty="0" smtClean="0"/>
              <a:t> можно записать и так:</a:t>
            </a:r>
          </a:p>
          <a:p>
            <a:pPr marL="0" lvl="0" indent="0" algn="ctr">
              <a:spcAft>
                <a:spcPts val="1600"/>
              </a:spcAft>
            </a:pPr>
            <a:r>
              <a:rPr lang="el-GR" dirty="0" smtClean="0"/>
              <a:t>α</a:t>
            </a:r>
            <a:r>
              <a:rPr lang="ru-RU" dirty="0" smtClean="0"/>
              <a:t>= (Епогл+Епр)/Епад,</a:t>
            </a:r>
          </a:p>
          <a:p>
            <a:pPr marL="0" lvl="0" indent="0">
              <a:spcAft>
                <a:spcPts val="1600"/>
              </a:spcAft>
            </a:pPr>
            <a:r>
              <a:rPr lang="ru-RU" dirty="0" smtClean="0"/>
              <a:t>Где Епогл и Епр – энергия, поглощаемая материалом преграды и энергия, прошедшая через преграду.</a:t>
            </a:r>
            <a:endParaRPr dirty="0"/>
          </a:p>
        </p:txBody>
      </p:sp>
      <p:pic>
        <p:nvPicPr>
          <p:cNvPr id="249" name="Google Shape;249;p44"/>
          <p:cNvPicPr preferRelativeResize="0"/>
          <p:nvPr/>
        </p:nvPicPr>
        <p:blipFill rotWithShape="1">
          <a:blip r:embed="rId3">
            <a:alphaModFix/>
          </a:blip>
          <a:srcRect t="39389" b="37635"/>
          <a:stretch/>
        </p:blipFill>
        <p:spPr>
          <a:xfrm>
            <a:off x="0" y="4380180"/>
            <a:ext cx="9144000" cy="1400629"/>
          </a:xfrm>
          <a:prstGeom prst="rect">
            <a:avLst/>
          </a:prstGeom>
          <a:noFill/>
          <a:ln>
            <a:noFill/>
          </a:ln>
        </p:spPr>
      </p:pic>
    </p:spTree>
    <p:extLst>
      <p:ext uri="{BB962C8B-B14F-4D97-AF65-F5344CB8AC3E}">
        <p14:creationId xmlns:p14="http://schemas.microsoft.com/office/powerpoint/2010/main" val="34640213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pic>
        <p:nvPicPr>
          <p:cNvPr id="312" name="Google Shape;312;p47"/>
          <p:cNvPicPr preferRelativeResize="0"/>
          <p:nvPr/>
        </p:nvPicPr>
        <p:blipFill rotWithShape="1">
          <a:blip r:embed="rId3">
            <a:alphaModFix/>
          </a:blip>
          <a:srcRect t="17210" b="76681"/>
          <a:stretch/>
        </p:blipFill>
        <p:spPr>
          <a:xfrm>
            <a:off x="0" y="4771750"/>
            <a:ext cx="9143999" cy="371750"/>
          </a:xfrm>
          <a:prstGeom prst="rect">
            <a:avLst/>
          </a:prstGeom>
          <a:noFill/>
          <a:ln>
            <a:noFill/>
          </a:ln>
        </p:spPr>
      </p:pic>
      <p:sp>
        <p:nvSpPr>
          <p:cNvPr id="35" name="Google Shape;246;p44"/>
          <p:cNvSpPr txBox="1">
            <a:spLocks noGrp="1"/>
          </p:cNvSpPr>
          <p:nvPr>
            <p:ph type="title"/>
          </p:nvPr>
        </p:nvSpPr>
        <p:spPr>
          <a:xfrm>
            <a:off x="685364" y="246136"/>
            <a:ext cx="8309155" cy="474905"/>
          </a:xfrm>
          <a:prstGeom prst="rect">
            <a:avLst/>
          </a:prstGeom>
        </p:spPr>
        <p:txBody>
          <a:bodyPr spcFirstLastPara="1" wrap="square" lIns="91425" tIns="91425" rIns="91425" bIns="91425" anchor="t" anchorCtr="0">
            <a:noAutofit/>
          </a:bodyPr>
          <a:lstStyle/>
          <a:p>
            <a:pPr lvl="0"/>
            <a:r>
              <a:rPr lang="ru-RU" sz="2400" dirty="0"/>
              <a:t>Основные методы расчета звукового поля.</a:t>
            </a:r>
            <a:endParaRPr lang="ru-RU" sz="2400" dirty="0"/>
          </a:p>
        </p:txBody>
      </p:sp>
      <p:sp>
        <p:nvSpPr>
          <p:cNvPr id="36" name="Google Shape;247;p44"/>
          <p:cNvSpPr txBox="1">
            <a:spLocks/>
          </p:cNvSpPr>
          <p:nvPr/>
        </p:nvSpPr>
        <p:spPr>
          <a:xfrm>
            <a:off x="-51010" y="84447"/>
            <a:ext cx="856343" cy="798285"/>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r>
              <a:rPr lang="en" sz="4000" u="sng" dirty="0" smtClean="0">
                <a:latin typeface="Overpass Black" panose="020B0604020202020204" charset="-52"/>
              </a:rPr>
              <a:t>0</a:t>
            </a:r>
            <a:r>
              <a:rPr lang="ru-RU" sz="4000" u="sng" dirty="0" smtClean="0">
                <a:latin typeface="Overpass Black" panose="020B0604020202020204" charset="-52"/>
              </a:rPr>
              <a:t>2</a:t>
            </a:r>
            <a:endParaRPr lang="en" sz="4000" u="sng" dirty="0">
              <a:latin typeface="Overpass Black" panose="020B0604020202020204" charset="-52"/>
            </a:endParaRPr>
          </a:p>
        </p:txBody>
      </p:sp>
      <p:sp>
        <p:nvSpPr>
          <p:cNvPr id="37" name="Google Shape;248;p44"/>
          <p:cNvSpPr txBox="1">
            <a:spLocks noGrp="1"/>
          </p:cNvSpPr>
          <p:nvPr>
            <p:ph type="subTitle" idx="1"/>
          </p:nvPr>
        </p:nvSpPr>
        <p:spPr>
          <a:xfrm rot="244">
            <a:off x="805377" y="721322"/>
            <a:ext cx="7889087" cy="1236738"/>
          </a:xfrm>
          <a:prstGeom prst="rect">
            <a:avLst/>
          </a:prstGeom>
        </p:spPr>
        <p:txBody>
          <a:bodyPr spcFirstLastPara="1" wrap="square" lIns="91425" tIns="91425" rIns="91425" bIns="91425" anchor="t" anchorCtr="0">
            <a:noAutofit/>
          </a:bodyPr>
          <a:lstStyle/>
          <a:p>
            <a:pPr marL="0" lvl="0" indent="0">
              <a:spcAft>
                <a:spcPts val="1600"/>
              </a:spcAft>
              <a:buNone/>
            </a:pPr>
            <a:r>
              <a:rPr lang="ru-RU" dirty="0"/>
              <a:t>Существующие методы расчета параметров звуково- го поля основаны на волновой, геометрической и статистической акустике. Теория волновой акустики </a:t>
            </a:r>
            <a:r>
              <a:rPr lang="ru-RU" dirty="0" smtClean="0"/>
              <a:t>рассматривает </a:t>
            </a:r>
            <a:r>
              <a:rPr lang="ru-RU" dirty="0"/>
              <a:t>два режима колебаний воздушного объема: один - как собственные затухающие, другой - как </a:t>
            </a:r>
            <a:r>
              <a:rPr lang="ru-RU" dirty="0" smtClean="0"/>
              <a:t>вынужденные </a:t>
            </a:r>
            <a:r>
              <a:rPr lang="ru-RU" dirty="0"/>
              <a:t>под действием какого-либо источника</a:t>
            </a:r>
            <a:r>
              <a:rPr lang="ru-RU" dirty="0" smtClean="0"/>
              <a:t>. В </a:t>
            </a:r>
            <a:r>
              <a:rPr lang="ru-RU" dirty="0"/>
              <a:t>декартовых координатах </a:t>
            </a:r>
            <a:r>
              <a:rPr lang="ru-RU" i="1" dirty="0"/>
              <a:t>х, у, </a:t>
            </a:r>
            <a:r>
              <a:rPr lang="en-US" i="1" dirty="0" smtClean="0"/>
              <a:t>z</a:t>
            </a:r>
            <a:r>
              <a:rPr lang="ru-RU" i="1" dirty="0" smtClean="0"/>
              <a:t> </a:t>
            </a:r>
            <a:r>
              <a:rPr lang="ru-RU" dirty="0"/>
              <a:t>волновое </a:t>
            </a:r>
            <a:r>
              <a:rPr lang="ru-RU" dirty="0" smtClean="0"/>
              <a:t>уравнение </a:t>
            </a:r>
            <a:r>
              <a:rPr lang="ru-RU" dirty="0"/>
              <a:t>для трехмерного пространства имеет </a:t>
            </a:r>
            <a:r>
              <a:rPr lang="ru-RU" dirty="0" smtClean="0"/>
              <a:t>вид: </a:t>
            </a:r>
          </a:p>
          <a:p>
            <a:pPr marL="0" lvl="0" indent="0">
              <a:spcAft>
                <a:spcPts val="1600"/>
              </a:spcAft>
              <a:buNone/>
            </a:pPr>
            <a:endParaRPr lang="en-US" dirty="0" smtClean="0"/>
          </a:p>
        </p:txBody>
      </p:sp>
      <p:pic>
        <p:nvPicPr>
          <p:cNvPr id="4" name="Picture 3"/>
          <p:cNvPicPr>
            <a:picLocks noChangeAspect="1"/>
          </p:cNvPicPr>
          <p:nvPr/>
        </p:nvPicPr>
        <p:blipFill rotWithShape="1">
          <a:blip r:embed="rId4">
            <a:extLst>
              <a:ext uri="{BEBA8EAE-BF5A-486C-A8C5-ECC9F3942E4B}">
                <a14:imgProps xmlns:a14="http://schemas.microsoft.com/office/drawing/2010/main">
                  <a14:imgLayer r:embed="rId5">
                    <a14:imgEffect>
                      <a14:saturation sat="1000"/>
                    </a14:imgEffect>
                    <a14:imgEffect>
                      <a14:brightnessContrast bright="6000"/>
                    </a14:imgEffect>
                  </a14:imgLayer>
                </a14:imgProps>
              </a:ext>
            </a:extLst>
          </a:blip>
          <a:srcRect l="-430" t="4270" r="430" b="2286"/>
          <a:stretch/>
        </p:blipFill>
        <p:spPr>
          <a:xfrm>
            <a:off x="3211581" y="1892547"/>
            <a:ext cx="2617719" cy="690436"/>
          </a:xfrm>
          <a:prstGeom prst="rect">
            <a:avLst/>
          </a:prstGeom>
        </p:spPr>
      </p:pic>
      <p:sp>
        <p:nvSpPr>
          <p:cNvPr id="39" name="Google Shape;248;p44"/>
          <p:cNvSpPr txBox="1">
            <a:spLocks/>
          </p:cNvSpPr>
          <p:nvPr/>
        </p:nvSpPr>
        <p:spPr>
          <a:xfrm rot="244">
            <a:off x="805359" y="2566832"/>
            <a:ext cx="7889209" cy="170770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lt1"/>
              </a:buClr>
              <a:buSzPts val="1400"/>
              <a:buFont typeface="Karla"/>
              <a:buChar char="●"/>
              <a:defRPr sz="1400" b="0" i="0" u="none" strike="noStrike" cap="none">
                <a:solidFill>
                  <a:schemeClr val="dk1"/>
                </a:solidFill>
                <a:latin typeface="Karla"/>
                <a:ea typeface="Karla"/>
                <a:cs typeface="Karla"/>
                <a:sym typeface="Karla"/>
              </a:defRPr>
            </a:lvl1pPr>
            <a:lvl2pPr marL="914400" marR="0" lvl="1" indent="-317500" algn="ctr" rtl="0">
              <a:lnSpc>
                <a:spcPct val="100000"/>
              </a:lnSpc>
              <a:spcBef>
                <a:spcPts val="0"/>
              </a:spcBef>
              <a:spcAft>
                <a:spcPts val="0"/>
              </a:spcAft>
              <a:buClr>
                <a:schemeClr val="dk1"/>
              </a:buClr>
              <a:buSzPts val="1400"/>
              <a:buFont typeface="Karla"/>
              <a:buChar char="○"/>
              <a:defRPr sz="1400" b="0" i="0" u="none" strike="noStrike" cap="none">
                <a:solidFill>
                  <a:schemeClr val="dk1"/>
                </a:solidFill>
                <a:latin typeface="Karla"/>
                <a:ea typeface="Karla"/>
                <a:cs typeface="Karla"/>
                <a:sym typeface="Karla"/>
              </a:defRPr>
            </a:lvl2pPr>
            <a:lvl3pPr marL="1371600" marR="0" lvl="2" indent="-317500" algn="ctr" rtl="0">
              <a:lnSpc>
                <a:spcPct val="100000"/>
              </a:lnSpc>
              <a:spcBef>
                <a:spcPts val="1600"/>
              </a:spcBef>
              <a:spcAft>
                <a:spcPts val="0"/>
              </a:spcAft>
              <a:buClr>
                <a:schemeClr val="dk1"/>
              </a:buClr>
              <a:buSzPts val="1400"/>
              <a:buFont typeface="Karla"/>
              <a:buChar char="■"/>
              <a:defRPr sz="1400" b="0" i="0" u="none" strike="noStrike" cap="none">
                <a:solidFill>
                  <a:schemeClr val="dk1"/>
                </a:solidFill>
                <a:latin typeface="Karla"/>
                <a:ea typeface="Karla"/>
                <a:cs typeface="Karla"/>
                <a:sym typeface="Karla"/>
              </a:defRPr>
            </a:lvl3pPr>
            <a:lvl4pPr marL="1828800" marR="0" lvl="3" indent="-317500" algn="ctr" rtl="0">
              <a:lnSpc>
                <a:spcPct val="100000"/>
              </a:lnSpc>
              <a:spcBef>
                <a:spcPts val="1600"/>
              </a:spcBef>
              <a:spcAft>
                <a:spcPts val="0"/>
              </a:spcAft>
              <a:buClr>
                <a:schemeClr val="dk1"/>
              </a:buClr>
              <a:buSzPts val="1400"/>
              <a:buFont typeface="Karla"/>
              <a:buChar char="●"/>
              <a:defRPr sz="1400" b="0" i="0" u="none" strike="noStrike" cap="none">
                <a:solidFill>
                  <a:schemeClr val="dk1"/>
                </a:solidFill>
                <a:latin typeface="Karla"/>
                <a:ea typeface="Karla"/>
                <a:cs typeface="Karla"/>
                <a:sym typeface="Karla"/>
              </a:defRPr>
            </a:lvl4pPr>
            <a:lvl5pPr marL="2286000" marR="0" lvl="4" indent="-317500" algn="ctr" rtl="0">
              <a:lnSpc>
                <a:spcPct val="100000"/>
              </a:lnSpc>
              <a:spcBef>
                <a:spcPts val="1600"/>
              </a:spcBef>
              <a:spcAft>
                <a:spcPts val="0"/>
              </a:spcAft>
              <a:buClr>
                <a:schemeClr val="dk1"/>
              </a:buClr>
              <a:buSzPts val="1400"/>
              <a:buFont typeface="Karla"/>
              <a:buChar char="○"/>
              <a:defRPr sz="1400" b="0" i="0" u="none" strike="noStrike" cap="none">
                <a:solidFill>
                  <a:schemeClr val="dk1"/>
                </a:solidFill>
                <a:latin typeface="Karla"/>
                <a:ea typeface="Karla"/>
                <a:cs typeface="Karla"/>
                <a:sym typeface="Karla"/>
              </a:defRPr>
            </a:lvl5pPr>
            <a:lvl6pPr marL="2743200" marR="0" lvl="5" indent="-317500" algn="ctr" rtl="0">
              <a:lnSpc>
                <a:spcPct val="100000"/>
              </a:lnSpc>
              <a:spcBef>
                <a:spcPts val="1600"/>
              </a:spcBef>
              <a:spcAft>
                <a:spcPts val="0"/>
              </a:spcAft>
              <a:buClr>
                <a:schemeClr val="dk1"/>
              </a:buClr>
              <a:buSzPts val="1400"/>
              <a:buFont typeface="Karla"/>
              <a:buChar char="■"/>
              <a:defRPr sz="1400" b="0" i="0" u="none" strike="noStrike" cap="none">
                <a:solidFill>
                  <a:schemeClr val="dk1"/>
                </a:solidFill>
                <a:latin typeface="Karla"/>
                <a:ea typeface="Karla"/>
                <a:cs typeface="Karla"/>
                <a:sym typeface="Karla"/>
              </a:defRPr>
            </a:lvl6pPr>
            <a:lvl7pPr marL="3200400" marR="0" lvl="6" indent="-317500" algn="ctr" rtl="0">
              <a:lnSpc>
                <a:spcPct val="100000"/>
              </a:lnSpc>
              <a:spcBef>
                <a:spcPts val="1600"/>
              </a:spcBef>
              <a:spcAft>
                <a:spcPts val="0"/>
              </a:spcAft>
              <a:buClr>
                <a:schemeClr val="dk1"/>
              </a:buClr>
              <a:buSzPts val="1400"/>
              <a:buFont typeface="Karla"/>
              <a:buChar char="●"/>
              <a:defRPr sz="1400" b="0" i="0" u="none" strike="noStrike" cap="none">
                <a:solidFill>
                  <a:schemeClr val="dk1"/>
                </a:solidFill>
                <a:latin typeface="Karla"/>
                <a:ea typeface="Karla"/>
                <a:cs typeface="Karla"/>
                <a:sym typeface="Karla"/>
              </a:defRPr>
            </a:lvl7pPr>
            <a:lvl8pPr marL="3657600" marR="0" lvl="7" indent="-317500" algn="ctr" rtl="0">
              <a:lnSpc>
                <a:spcPct val="100000"/>
              </a:lnSpc>
              <a:spcBef>
                <a:spcPts val="1600"/>
              </a:spcBef>
              <a:spcAft>
                <a:spcPts val="0"/>
              </a:spcAft>
              <a:buClr>
                <a:schemeClr val="dk1"/>
              </a:buClr>
              <a:buSzPts val="1400"/>
              <a:buFont typeface="Karla"/>
              <a:buChar char="○"/>
              <a:defRPr sz="1400" b="0" i="0" u="none" strike="noStrike" cap="none">
                <a:solidFill>
                  <a:schemeClr val="dk1"/>
                </a:solidFill>
                <a:latin typeface="Karla"/>
                <a:ea typeface="Karla"/>
                <a:cs typeface="Karla"/>
                <a:sym typeface="Karla"/>
              </a:defRPr>
            </a:lvl8pPr>
            <a:lvl9pPr marL="4114800" marR="0" lvl="8" indent="-317500" algn="ctr" rtl="0">
              <a:lnSpc>
                <a:spcPct val="100000"/>
              </a:lnSpc>
              <a:spcBef>
                <a:spcPts val="1600"/>
              </a:spcBef>
              <a:spcAft>
                <a:spcPts val="1600"/>
              </a:spcAft>
              <a:buClr>
                <a:schemeClr val="dk1"/>
              </a:buClr>
              <a:buSzPts val="1400"/>
              <a:buFont typeface="Karla"/>
              <a:buChar char="■"/>
              <a:defRPr sz="1400" b="0" i="0" u="none" strike="noStrike" cap="none">
                <a:solidFill>
                  <a:schemeClr val="dk1"/>
                </a:solidFill>
                <a:latin typeface="Karla"/>
                <a:ea typeface="Karla"/>
                <a:cs typeface="Karla"/>
                <a:sym typeface="Karla"/>
              </a:defRPr>
            </a:lvl9pPr>
          </a:lstStyle>
          <a:p>
            <a:pPr marL="0" indent="0">
              <a:spcAft>
                <a:spcPts val="1600"/>
              </a:spcAft>
              <a:buNone/>
            </a:pPr>
            <a:r>
              <a:rPr lang="ru-RU" dirty="0"/>
              <a:t>где р</a:t>
            </a:r>
            <a:r>
              <a:rPr lang="ru-RU" dirty="0" smtClean="0"/>
              <a:t>- </a:t>
            </a:r>
            <a:r>
              <a:rPr lang="ru-RU" dirty="0"/>
              <a:t>звуковое давление в среде; </a:t>
            </a:r>
            <a:r>
              <a:rPr lang="en-US" dirty="0"/>
              <a:t>v</a:t>
            </a:r>
            <a:r>
              <a:rPr lang="ru-RU" dirty="0" smtClean="0"/>
              <a:t> </a:t>
            </a:r>
            <a:r>
              <a:rPr lang="ru-RU" dirty="0"/>
              <a:t>скорость звука; </a:t>
            </a:r>
            <a:r>
              <a:rPr lang="en-US" dirty="0" smtClean="0"/>
              <a:t>t</a:t>
            </a:r>
            <a:r>
              <a:rPr lang="ru-RU" dirty="0" smtClean="0"/>
              <a:t>- время.</a:t>
            </a:r>
          </a:p>
          <a:p>
            <a:pPr marL="0" indent="0">
              <a:spcAft>
                <a:spcPts val="1600"/>
              </a:spcAft>
              <a:buNone/>
            </a:pPr>
            <a:r>
              <a:rPr lang="ru-RU" dirty="0"/>
              <a:t>Воздушный объем помещения представляет собой колебательную систему с распределенными параметрами, обладающую некоторым спектром собственных </a:t>
            </a:r>
            <a:r>
              <a:rPr lang="ru-RU" dirty="0" smtClean="0"/>
              <a:t>частот</a:t>
            </a:r>
            <a:r>
              <a:rPr lang="ru-RU" dirty="0"/>
              <a:t>. </a:t>
            </a:r>
            <a:r>
              <a:rPr lang="ru-RU" dirty="0" smtClean="0"/>
              <a:t>Определение собственных частот колебаний просто решается лишь для прямоугольных помещений </a:t>
            </a:r>
            <a:r>
              <a:rPr lang="ru-RU" dirty="0"/>
              <a:t>с </a:t>
            </a:r>
            <a:r>
              <a:rPr lang="ru-RU" dirty="0" smtClean="0"/>
              <a:t>жесткими </a:t>
            </a:r>
            <a:r>
              <a:rPr lang="ru-RU" dirty="0"/>
              <a:t>ограждающими </a:t>
            </a:r>
            <a:r>
              <a:rPr lang="ru-RU" dirty="0" smtClean="0"/>
              <a:t>поверхностями(</a:t>
            </a:r>
            <a:r>
              <a:rPr lang="en-US" dirty="0" smtClean="0"/>
              <a:t>n -</a:t>
            </a:r>
            <a:r>
              <a:rPr lang="ru-RU" dirty="0" smtClean="0"/>
              <a:t>параметры</a:t>
            </a:r>
            <a:r>
              <a:rPr lang="ru-RU" dirty="0"/>
              <a:t>: </a:t>
            </a:r>
            <a:r>
              <a:rPr lang="en-US" i="1" dirty="0"/>
              <a:t>l</a:t>
            </a:r>
            <a:r>
              <a:rPr lang="ru-RU" dirty="0" smtClean="0"/>
              <a:t> </a:t>
            </a:r>
            <a:r>
              <a:rPr lang="ru-RU" dirty="0"/>
              <a:t>— размеры помещения</a:t>
            </a:r>
            <a:r>
              <a:rPr lang="ru-RU" dirty="0" smtClean="0"/>
              <a:t>.):</a:t>
            </a:r>
          </a:p>
          <a:p>
            <a:pPr marL="0" indent="0">
              <a:spcAft>
                <a:spcPts val="1600"/>
              </a:spcAft>
              <a:buNone/>
            </a:pPr>
            <a:endParaRPr lang="en-US" dirty="0" smtClean="0"/>
          </a:p>
        </p:txBody>
      </p:sp>
      <p:pic>
        <p:nvPicPr>
          <p:cNvPr id="5" name="Picture 4"/>
          <p:cNvPicPr>
            <a:picLocks noChangeAspect="1"/>
          </p:cNvPicPr>
          <p:nvPr/>
        </p:nvPicPr>
        <p:blipFill rotWithShape="1">
          <a:blip r:embed="rId6">
            <a:extLst>
              <a:ext uri="{BEBA8EAE-BF5A-486C-A8C5-ECC9F3942E4B}">
                <a14:imgProps xmlns:a14="http://schemas.microsoft.com/office/drawing/2010/main">
                  <a14:imgLayer r:embed="rId7">
                    <a14:imgEffect>
                      <a14:saturation sat="69000"/>
                    </a14:imgEffect>
                    <a14:imgEffect>
                      <a14:brightnessContrast bright="20000"/>
                    </a14:imgEffect>
                  </a14:imgLayer>
                </a14:imgProps>
              </a:ext>
            </a:extLst>
          </a:blip>
          <a:srcRect t="6783" r="1021" b="1"/>
          <a:stretch/>
        </p:blipFill>
        <p:spPr>
          <a:xfrm>
            <a:off x="2240359" y="3927681"/>
            <a:ext cx="4815761" cy="694275"/>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pic>
        <p:nvPicPr>
          <p:cNvPr id="312" name="Google Shape;312;p47"/>
          <p:cNvPicPr preferRelativeResize="0"/>
          <p:nvPr/>
        </p:nvPicPr>
        <p:blipFill rotWithShape="1">
          <a:blip r:embed="rId3">
            <a:alphaModFix/>
          </a:blip>
          <a:srcRect t="17210" b="76681"/>
          <a:stretch/>
        </p:blipFill>
        <p:spPr>
          <a:xfrm>
            <a:off x="0" y="4771750"/>
            <a:ext cx="9143999" cy="371750"/>
          </a:xfrm>
          <a:prstGeom prst="rect">
            <a:avLst/>
          </a:prstGeom>
          <a:noFill/>
          <a:ln>
            <a:noFill/>
          </a:ln>
        </p:spPr>
      </p:pic>
      <p:sp>
        <p:nvSpPr>
          <p:cNvPr id="37" name="Google Shape;248;p44"/>
          <p:cNvSpPr txBox="1">
            <a:spLocks noGrp="1"/>
          </p:cNvSpPr>
          <p:nvPr>
            <p:ph type="subTitle" idx="1"/>
          </p:nvPr>
        </p:nvSpPr>
        <p:spPr>
          <a:xfrm rot="244">
            <a:off x="594465" y="416556"/>
            <a:ext cx="8199120" cy="2958813"/>
          </a:xfrm>
          <a:prstGeom prst="rect">
            <a:avLst/>
          </a:prstGeom>
        </p:spPr>
        <p:txBody>
          <a:bodyPr spcFirstLastPara="1" wrap="square" lIns="91425" tIns="91425" rIns="91425" bIns="91425" anchor="t" anchorCtr="0">
            <a:noAutofit/>
          </a:bodyPr>
          <a:lstStyle/>
          <a:p>
            <a:pPr marL="0" lvl="0" indent="0" algn="just">
              <a:spcAft>
                <a:spcPts val="1600"/>
              </a:spcAft>
              <a:buNone/>
            </a:pPr>
            <a:r>
              <a:rPr lang="ru-RU" dirty="0"/>
              <a:t>Каждой тройке значений целочисленных параметров </a:t>
            </a:r>
            <a:r>
              <a:rPr lang="en-US" dirty="0" smtClean="0"/>
              <a:t>n</a:t>
            </a:r>
            <a:r>
              <a:rPr lang="ru-RU" dirty="0" smtClean="0"/>
              <a:t>х</a:t>
            </a:r>
            <a:r>
              <a:rPr lang="ru-RU" dirty="0"/>
              <a:t>, </a:t>
            </a:r>
            <a:r>
              <a:rPr lang="en-US" dirty="0" smtClean="0"/>
              <a:t>n</a:t>
            </a:r>
            <a:r>
              <a:rPr lang="ru-RU" dirty="0" smtClean="0"/>
              <a:t>у</a:t>
            </a:r>
            <a:r>
              <a:rPr lang="ru-RU" dirty="0"/>
              <a:t>. </a:t>
            </a:r>
            <a:r>
              <a:rPr lang="en-US" dirty="0" err="1" smtClean="0"/>
              <a:t>nz</a:t>
            </a:r>
            <a:r>
              <a:rPr lang="ru-RU" dirty="0" smtClean="0"/>
              <a:t>. </a:t>
            </a:r>
            <a:r>
              <a:rPr lang="ru-RU" dirty="0"/>
              <a:t>соответствует определенная частота колебаний воздушного объема.Анализ выражения (49) показывает, что в области низких частот, соответствующих малым значенням чисел П. П. П. собственные частоты колебаний отделены друг от друга сравнительно большими интервалами, т. с. имеют дискретную структуру. В области высоких час- тот спектр уплотняется и число собственных колебаний быстро увеличивается. Если размеры помещения не слишком малы, то собственные частоты располагаются так плотно, что любая компонента в спектре источника зву- ка возбуждает целый ряд собственных колебаний воз- душного объема с частотами, мало отличающимися от частоты возбуждающей компоненты. Чем меньше разме ры помещения, тем в большем диапазоне частот будут наблюдаться резонансные явления и увеличиваться не- равномерность звукового поля. Расчет звукового давле- ния для области средних и высоких частот (при больших значениях Пх. Пу, п₂) весьма затруднителен даже при ис-пользовании современных ЭВМ. </a:t>
            </a:r>
            <a:endParaRPr lang="en-US" dirty="0" smtClean="0"/>
          </a:p>
        </p:txBody>
      </p:sp>
      <p:pic>
        <p:nvPicPr>
          <p:cNvPr id="3" name="Picture 2"/>
          <p:cNvPicPr>
            <a:picLocks noChangeAspect="1"/>
          </p:cNvPicPr>
          <p:nvPr/>
        </p:nvPicPr>
        <p:blipFill>
          <a:blip r:embed="rId4">
            <a:extLst>
              <a:ext uri="{BEBA8EAE-BF5A-486C-A8C5-ECC9F3942E4B}">
                <a14:imgProps xmlns:a14="http://schemas.microsoft.com/office/drawing/2010/main">
                  <a14:imgLayer r:embed="rId5">
                    <a14:imgEffect>
                      <a14:saturation sat="49000"/>
                    </a14:imgEffect>
                    <a14:imgEffect>
                      <a14:brightnessContrast bright="23000"/>
                    </a14:imgEffect>
                  </a14:imgLayer>
                </a14:imgProps>
              </a:ext>
            </a:extLst>
          </a:blip>
          <a:stretch>
            <a:fillRect/>
          </a:stretch>
        </p:blipFill>
        <p:spPr>
          <a:xfrm>
            <a:off x="2323429" y="3164316"/>
            <a:ext cx="4497139" cy="1315858"/>
          </a:xfrm>
          <a:prstGeom prst="rect">
            <a:avLst/>
          </a:prstGeom>
        </p:spPr>
      </p:pic>
    </p:spTree>
    <p:extLst>
      <p:ext uri="{BB962C8B-B14F-4D97-AF65-F5344CB8AC3E}">
        <p14:creationId xmlns:p14="http://schemas.microsoft.com/office/powerpoint/2010/main" val="39608978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pic>
        <p:nvPicPr>
          <p:cNvPr id="312" name="Google Shape;312;p47"/>
          <p:cNvPicPr preferRelativeResize="0"/>
          <p:nvPr/>
        </p:nvPicPr>
        <p:blipFill rotWithShape="1">
          <a:blip r:embed="rId3">
            <a:alphaModFix/>
          </a:blip>
          <a:srcRect t="17210" b="76681"/>
          <a:stretch/>
        </p:blipFill>
        <p:spPr>
          <a:xfrm>
            <a:off x="0" y="4771750"/>
            <a:ext cx="9143999" cy="371750"/>
          </a:xfrm>
          <a:prstGeom prst="rect">
            <a:avLst/>
          </a:prstGeom>
          <a:noFill/>
          <a:ln>
            <a:noFill/>
          </a:ln>
        </p:spPr>
      </p:pic>
      <p:sp>
        <p:nvSpPr>
          <p:cNvPr id="37" name="Google Shape;248;p44"/>
          <p:cNvSpPr txBox="1">
            <a:spLocks noGrp="1"/>
          </p:cNvSpPr>
          <p:nvPr>
            <p:ph type="subTitle" idx="1"/>
          </p:nvPr>
        </p:nvSpPr>
        <p:spPr>
          <a:xfrm rot="244">
            <a:off x="594465" y="416556"/>
            <a:ext cx="8199120" cy="2958813"/>
          </a:xfrm>
          <a:prstGeom prst="rect">
            <a:avLst/>
          </a:prstGeom>
        </p:spPr>
        <p:txBody>
          <a:bodyPr spcFirstLastPara="1" wrap="square" lIns="91425" tIns="91425" rIns="91425" bIns="91425" anchor="t" anchorCtr="0">
            <a:noAutofit/>
          </a:bodyPr>
          <a:lstStyle/>
          <a:p>
            <a:pPr marL="0" lvl="0" indent="0" algn="just">
              <a:spcAft>
                <a:spcPts val="1600"/>
              </a:spcAft>
              <a:buNone/>
            </a:pPr>
            <a:r>
              <a:rPr lang="ru-RU" dirty="0"/>
              <a:t>Каждой тройке значений целочисленных параметров </a:t>
            </a:r>
            <a:r>
              <a:rPr lang="en-US" dirty="0" smtClean="0"/>
              <a:t>n</a:t>
            </a:r>
            <a:r>
              <a:rPr lang="ru-RU" dirty="0" smtClean="0"/>
              <a:t>х</a:t>
            </a:r>
            <a:r>
              <a:rPr lang="ru-RU" dirty="0"/>
              <a:t>, </a:t>
            </a:r>
            <a:r>
              <a:rPr lang="en-US" dirty="0" smtClean="0"/>
              <a:t>n</a:t>
            </a:r>
            <a:r>
              <a:rPr lang="ru-RU" dirty="0" smtClean="0"/>
              <a:t>у</a:t>
            </a:r>
            <a:r>
              <a:rPr lang="ru-RU" dirty="0"/>
              <a:t>. </a:t>
            </a:r>
            <a:r>
              <a:rPr lang="en-US" dirty="0" err="1" smtClean="0"/>
              <a:t>nz</a:t>
            </a:r>
            <a:r>
              <a:rPr lang="ru-RU" dirty="0" smtClean="0"/>
              <a:t>. </a:t>
            </a:r>
            <a:r>
              <a:rPr lang="ru-RU" dirty="0"/>
              <a:t>соответствует определенная частота колебаний воздушного объема.Анализ выражения (49) показывает, что в области низких частот, соответствующих малым значенням чисел П. П. П. собственные частоты колебаний отделены друг от друга сравнительно большими интервалами, т. с. имеют дискретную структуру. В области высоких час- тот спектр уплотняется и число собственных колебаний быстро увеличивается. Если размеры помещения не слишком малы, то собственные частоты располагаются так плотно, что любая компонента в спектре источника зву- ка возбуждает целый ряд собственных колебаний воз- душного объема с частотами, мало отличающимися от частоты возбуждающей компоненты. Чем меньше разме ры помещения, тем в большем диапазоне частот будут наблюдаться резонансные явления и увеличиваться не- равномерность звукового поля. Расчет звукового давле- ния для области средних и высоких частот (при больших значениях Пх. Пу, п₂) весьма затруднителен даже при ис-пользовании современных ЭВМ. </a:t>
            </a:r>
            <a:endParaRPr lang="en-US" dirty="0" smtClean="0"/>
          </a:p>
        </p:txBody>
      </p:sp>
      <p:pic>
        <p:nvPicPr>
          <p:cNvPr id="3" name="Picture 2"/>
          <p:cNvPicPr>
            <a:picLocks noChangeAspect="1"/>
          </p:cNvPicPr>
          <p:nvPr/>
        </p:nvPicPr>
        <p:blipFill>
          <a:blip r:embed="rId4">
            <a:extLst>
              <a:ext uri="{BEBA8EAE-BF5A-486C-A8C5-ECC9F3942E4B}">
                <a14:imgProps xmlns:a14="http://schemas.microsoft.com/office/drawing/2010/main">
                  <a14:imgLayer r:embed="rId5">
                    <a14:imgEffect>
                      <a14:saturation sat="49000"/>
                    </a14:imgEffect>
                    <a14:imgEffect>
                      <a14:brightnessContrast bright="23000"/>
                    </a14:imgEffect>
                  </a14:imgLayer>
                </a14:imgProps>
              </a:ext>
            </a:extLst>
          </a:blip>
          <a:stretch>
            <a:fillRect/>
          </a:stretch>
        </p:blipFill>
        <p:spPr>
          <a:xfrm>
            <a:off x="2323429" y="3164316"/>
            <a:ext cx="4497139" cy="1315858"/>
          </a:xfrm>
          <a:prstGeom prst="rect">
            <a:avLst/>
          </a:prstGeom>
        </p:spPr>
      </p:pic>
    </p:spTree>
    <p:extLst>
      <p:ext uri="{BB962C8B-B14F-4D97-AF65-F5344CB8AC3E}">
        <p14:creationId xmlns:p14="http://schemas.microsoft.com/office/powerpoint/2010/main" val="15300589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pic>
        <p:nvPicPr>
          <p:cNvPr id="312" name="Google Shape;312;p47"/>
          <p:cNvPicPr preferRelativeResize="0"/>
          <p:nvPr/>
        </p:nvPicPr>
        <p:blipFill rotWithShape="1">
          <a:blip r:embed="rId3">
            <a:alphaModFix/>
          </a:blip>
          <a:srcRect t="17210" b="76681"/>
          <a:stretch/>
        </p:blipFill>
        <p:spPr>
          <a:xfrm>
            <a:off x="0" y="4771750"/>
            <a:ext cx="9143999" cy="371750"/>
          </a:xfrm>
          <a:prstGeom prst="rect">
            <a:avLst/>
          </a:prstGeom>
          <a:noFill/>
          <a:ln>
            <a:noFill/>
          </a:ln>
        </p:spPr>
      </p:pic>
      <p:sp>
        <p:nvSpPr>
          <p:cNvPr id="37" name="Google Shape;248;p44"/>
          <p:cNvSpPr txBox="1">
            <a:spLocks noGrp="1"/>
          </p:cNvSpPr>
          <p:nvPr>
            <p:ph type="subTitle" idx="1"/>
          </p:nvPr>
        </p:nvSpPr>
        <p:spPr>
          <a:xfrm rot="244">
            <a:off x="372547" y="408792"/>
            <a:ext cx="4160558" cy="3492500"/>
          </a:xfrm>
          <a:prstGeom prst="rect">
            <a:avLst/>
          </a:prstGeom>
        </p:spPr>
        <p:txBody>
          <a:bodyPr spcFirstLastPara="1" wrap="square" lIns="91425" tIns="91425" rIns="91425" bIns="91425" anchor="t" anchorCtr="0">
            <a:noAutofit/>
          </a:bodyPr>
          <a:lstStyle/>
          <a:p>
            <a:pPr marL="0" lvl="0" indent="0" algn="just">
              <a:spcAft>
                <a:spcPts val="1600"/>
              </a:spcAft>
              <a:buNone/>
            </a:pPr>
            <a:r>
              <a:rPr lang="ru-RU" dirty="0"/>
              <a:t>В геометрической акустике при рассмотрении отра- жения звуковых волн от поверхностей помещения ис- пользуют понятия фронт волны (см. § 1) и звуковые лучи (линии, перпендикулярные фронту волны во всех его точках), которые указывают направление распро странения звуковой волны. Действие отраженных от внутренних поверхностей звуковых лучей часто заменя- ется действием мнимых (или фиктивных) источников с соответствующим уменьшением их мощности, пропорци- ональным коэффициенту отражения данной поверхности. На рис. 9 показана схема отраженных звуковых лучей. Мнимый источник звука расположен на перпендикулярек поверхности и на таком же расстоянии от нее, что идействительный источник звука.</a:t>
            </a:r>
            <a:endParaRPr lang="en-US" dirty="0" smtClean="0"/>
          </a:p>
        </p:txBody>
      </p:sp>
      <p:pic>
        <p:nvPicPr>
          <p:cNvPr id="3" name="Picture 2"/>
          <p:cNvPicPr>
            <a:picLocks noChangeAspect="1"/>
          </p:cNvPicPr>
          <p:nvPr/>
        </p:nvPicPr>
        <p:blipFill>
          <a:blip r:embed="rId4">
            <a:extLst>
              <a:ext uri="{BEBA8EAE-BF5A-486C-A8C5-ECC9F3942E4B}">
                <a14:imgProps xmlns:a14="http://schemas.microsoft.com/office/drawing/2010/main">
                  <a14:imgLayer r:embed="rId5">
                    <a14:imgEffect>
                      <a14:saturation sat="49000"/>
                    </a14:imgEffect>
                    <a14:imgEffect>
                      <a14:brightnessContrast bright="23000"/>
                    </a14:imgEffect>
                  </a14:imgLayer>
                </a14:imgProps>
              </a:ext>
            </a:extLst>
          </a:blip>
          <a:stretch>
            <a:fillRect/>
          </a:stretch>
        </p:blipFill>
        <p:spPr>
          <a:xfrm>
            <a:off x="4533229" y="558276"/>
            <a:ext cx="4497139" cy="1315858"/>
          </a:xfrm>
          <a:prstGeom prst="rect">
            <a:avLst/>
          </a:prstGeom>
        </p:spPr>
      </p:pic>
    </p:spTree>
    <p:extLst>
      <p:ext uri="{BB962C8B-B14F-4D97-AF65-F5344CB8AC3E}">
        <p14:creationId xmlns:p14="http://schemas.microsoft.com/office/powerpoint/2010/main" val="16906226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5" name="Google Shape;185;p40"/>
          <p:cNvSpPr txBox="1">
            <a:spLocks noGrp="1"/>
          </p:cNvSpPr>
          <p:nvPr>
            <p:ph type="ctrTitle" idx="2"/>
          </p:nvPr>
        </p:nvSpPr>
        <p:spPr>
          <a:xfrm>
            <a:off x="94343" y="1418114"/>
            <a:ext cx="8955003" cy="157183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ru-RU" u="sng" dirty="0" smtClean="0"/>
              <a:t>ФАКТОРЫ ОПРЕДЕЛЯЮЩИЕ АКУСТИКУ ЗАЛОВ</a:t>
            </a:r>
            <a:endParaRPr u="sng" dirty="0"/>
          </a:p>
        </p:txBody>
      </p:sp>
    </p:spTree>
    <p:extLst>
      <p:ext uri="{BB962C8B-B14F-4D97-AF65-F5344CB8AC3E}">
        <p14:creationId xmlns:p14="http://schemas.microsoft.com/office/powerpoint/2010/main" val="41500534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43"/>
          <p:cNvSpPr txBox="1">
            <a:spLocks noGrp="1"/>
          </p:cNvSpPr>
          <p:nvPr>
            <p:ph type="title"/>
          </p:nvPr>
        </p:nvSpPr>
        <p:spPr>
          <a:xfrm rot="2584">
            <a:off x="646485" y="1397371"/>
            <a:ext cx="798300" cy="658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01</a:t>
            </a:r>
            <a:endParaRPr dirty="0"/>
          </a:p>
        </p:txBody>
      </p:sp>
      <p:sp>
        <p:nvSpPr>
          <p:cNvPr id="224" name="Google Shape;224;p43"/>
          <p:cNvSpPr txBox="1">
            <a:spLocks noGrp="1"/>
          </p:cNvSpPr>
          <p:nvPr>
            <p:ph type="title" idx="2"/>
          </p:nvPr>
        </p:nvSpPr>
        <p:spPr>
          <a:xfrm>
            <a:off x="646236" y="3094821"/>
            <a:ext cx="3976315" cy="77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RU" dirty="0" smtClean="0"/>
              <a:t>Критерии акустического качества </a:t>
            </a:r>
            <a:r>
              <a:rPr lang="ru-RU" dirty="0" smtClean="0"/>
              <a:t>залов.</a:t>
            </a:r>
            <a:endParaRPr dirty="0"/>
          </a:p>
        </p:txBody>
      </p:sp>
      <p:sp>
        <p:nvSpPr>
          <p:cNvPr id="226" name="Google Shape;226;p43"/>
          <p:cNvSpPr txBox="1">
            <a:spLocks noGrp="1"/>
          </p:cNvSpPr>
          <p:nvPr>
            <p:ph type="title" idx="15"/>
          </p:nvPr>
        </p:nvSpPr>
        <p:spPr>
          <a:xfrm>
            <a:off x="646238" y="353551"/>
            <a:ext cx="5238115" cy="103561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RU" u="sng" dirty="0" smtClean="0"/>
              <a:t>Содержание раздела «АКУСТИКА»: </a:t>
            </a:r>
            <a:endParaRPr u="sng" dirty="0"/>
          </a:p>
        </p:txBody>
      </p:sp>
      <p:sp>
        <p:nvSpPr>
          <p:cNvPr id="227" name="Google Shape;227;p43"/>
          <p:cNvSpPr txBox="1">
            <a:spLocks noGrp="1"/>
          </p:cNvSpPr>
          <p:nvPr>
            <p:ph type="title" idx="3"/>
          </p:nvPr>
        </p:nvSpPr>
        <p:spPr>
          <a:xfrm rot="2584">
            <a:off x="646484" y="2535227"/>
            <a:ext cx="798300" cy="658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02</a:t>
            </a:r>
            <a:endParaRPr dirty="0"/>
          </a:p>
        </p:txBody>
      </p:sp>
      <p:sp>
        <p:nvSpPr>
          <p:cNvPr id="228" name="Google Shape;228;p43"/>
          <p:cNvSpPr txBox="1">
            <a:spLocks noGrp="1"/>
          </p:cNvSpPr>
          <p:nvPr>
            <p:ph type="title" idx="4"/>
          </p:nvPr>
        </p:nvSpPr>
        <p:spPr>
          <a:xfrm>
            <a:off x="646236" y="4232677"/>
            <a:ext cx="3831174" cy="77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RU" dirty="0" smtClean="0"/>
              <a:t>Форма залов и их отдельных </a:t>
            </a:r>
            <a:r>
              <a:rPr lang="ru-RU" dirty="0" smtClean="0"/>
              <a:t>поверхностей.</a:t>
            </a:r>
            <a:endParaRPr dirty="0"/>
          </a:p>
        </p:txBody>
      </p:sp>
      <p:pic>
        <p:nvPicPr>
          <p:cNvPr id="236" name="Google Shape;236;p43"/>
          <p:cNvPicPr preferRelativeResize="0"/>
          <p:nvPr/>
        </p:nvPicPr>
        <p:blipFill rotWithShape="1">
          <a:blip r:embed="rId3">
            <a:alphaModFix/>
          </a:blip>
          <a:srcRect l="58260" t="10499" r="5645" b="10499"/>
          <a:stretch/>
        </p:blipFill>
        <p:spPr>
          <a:xfrm>
            <a:off x="5522686" y="0"/>
            <a:ext cx="3621314" cy="5143500"/>
          </a:xfrm>
          <a:prstGeom prst="rect">
            <a:avLst/>
          </a:prstGeom>
          <a:noFill/>
          <a:ln>
            <a:noFill/>
          </a:ln>
        </p:spPr>
      </p:pic>
      <p:sp>
        <p:nvSpPr>
          <p:cNvPr id="8" name="Google Shape;227;p43"/>
          <p:cNvSpPr txBox="1">
            <a:spLocks noGrp="1"/>
          </p:cNvSpPr>
          <p:nvPr>
            <p:ph type="title" idx="3"/>
          </p:nvPr>
        </p:nvSpPr>
        <p:spPr>
          <a:xfrm rot="2584">
            <a:off x="646484" y="3673083"/>
            <a:ext cx="798300" cy="658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smtClean="0"/>
              <a:t>0</a:t>
            </a:r>
            <a:r>
              <a:rPr lang="ru-RU" dirty="0" smtClean="0"/>
              <a:t>3</a:t>
            </a:r>
            <a:endParaRPr dirty="0"/>
          </a:p>
        </p:txBody>
      </p:sp>
      <p:sp>
        <p:nvSpPr>
          <p:cNvPr id="9" name="Google Shape;228;p43"/>
          <p:cNvSpPr txBox="1">
            <a:spLocks noGrp="1"/>
          </p:cNvSpPr>
          <p:nvPr>
            <p:ph type="title" idx="4"/>
          </p:nvPr>
        </p:nvSpPr>
        <p:spPr>
          <a:xfrm>
            <a:off x="646236" y="1907499"/>
            <a:ext cx="4077917" cy="77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RU" dirty="0" smtClean="0"/>
              <a:t>Время реверберации.</a:t>
            </a:r>
            <a:endParaRPr dirty="0"/>
          </a:p>
        </p:txBody>
      </p:sp>
    </p:spTree>
    <p:extLst>
      <p:ext uri="{BB962C8B-B14F-4D97-AF65-F5344CB8AC3E}">
        <p14:creationId xmlns:p14="http://schemas.microsoft.com/office/powerpoint/2010/main" val="26432144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44"/>
          <p:cNvSpPr txBox="1">
            <a:spLocks noGrp="1"/>
          </p:cNvSpPr>
          <p:nvPr>
            <p:ph type="title"/>
          </p:nvPr>
        </p:nvSpPr>
        <p:spPr>
          <a:xfrm>
            <a:off x="674736" y="1562318"/>
            <a:ext cx="3682520" cy="508937"/>
          </a:xfrm>
          <a:prstGeom prst="rect">
            <a:avLst/>
          </a:prstGeom>
        </p:spPr>
        <p:txBody>
          <a:bodyPr spcFirstLastPara="1" wrap="square" lIns="91425" tIns="91425" rIns="91425" bIns="91425" anchor="t" anchorCtr="0">
            <a:noAutofit/>
          </a:bodyPr>
          <a:lstStyle/>
          <a:p>
            <a:pPr lvl="0"/>
            <a:r>
              <a:rPr lang="ru-RU" sz="2400" dirty="0" smtClean="0"/>
              <a:t>Время реверберации – </a:t>
            </a:r>
            <a:endParaRPr lang="ru-RU" sz="2400" dirty="0"/>
          </a:p>
        </p:txBody>
      </p:sp>
      <p:sp>
        <p:nvSpPr>
          <p:cNvPr id="248" name="Google Shape;248;p44"/>
          <p:cNvSpPr txBox="1">
            <a:spLocks noGrp="1"/>
          </p:cNvSpPr>
          <p:nvPr>
            <p:ph type="subTitle" idx="1"/>
          </p:nvPr>
        </p:nvSpPr>
        <p:spPr>
          <a:xfrm rot="244">
            <a:off x="732859" y="1980757"/>
            <a:ext cx="4220250" cy="3063534"/>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ru-RU" dirty="0" smtClean="0"/>
              <a:t>время, в течении которого просиходит затухание звука. Этот процесс происходит вследствие многократных отражений звуковых волн от ограждающих поверхностей.</a:t>
            </a:r>
          </a:p>
          <a:p>
            <a:pPr marL="0" lvl="0" indent="0" algn="l" rtl="0">
              <a:spcBef>
                <a:spcPts val="0"/>
              </a:spcBef>
              <a:spcAft>
                <a:spcPts val="1600"/>
              </a:spcAft>
              <a:buNone/>
            </a:pPr>
            <a:r>
              <a:rPr lang="ru-RU" dirty="0" smtClean="0"/>
              <a:t>Время реверберации будет велико в помещениях большого объема с ограждающими поверхностями, имеющими невысокие коэффициенты звукопоглощения. В этом случае помещения будут гулкими.</a:t>
            </a:r>
            <a:endParaRPr dirty="0"/>
          </a:p>
        </p:txBody>
      </p:sp>
      <p:pic>
        <p:nvPicPr>
          <p:cNvPr id="249" name="Google Shape;249;p44"/>
          <p:cNvPicPr preferRelativeResize="0"/>
          <p:nvPr/>
        </p:nvPicPr>
        <p:blipFill rotWithShape="1">
          <a:blip r:embed="rId3">
            <a:alphaModFix/>
          </a:blip>
          <a:srcRect t="39389" b="37635"/>
          <a:stretch/>
        </p:blipFill>
        <p:spPr>
          <a:xfrm>
            <a:off x="0" y="0"/>
            <a:ext cx="9144000" cy="1400629"/>
          </a:xfrm>
          <a:prstGeom prst="rect">
            <a:avLst/>
          </a:prstGeom>
          <a:noFill/>
          <a:ln>
            <a:noFill/>
          </a:ln>
        </p:spPr>
      </p:pic>
      <p:pic>
        <p:nvPicPr>
          <p:cNvPr id="3" name="Picture 2"/>
          <p:cNvPicPr>
            <a:picLocks noChangeAspect="1"/>
          </p:cNvPicPr>
          <p:nvPr/>
        </p:nvPicPr>
        <p:blipFill rotWithShape="1">
          <a:blip r:embed="rId4"/>
          <a:srcRect l="-4095" t="-1570" r="52007" b="-3771"/>
          <a:stretch/>
        </p:blipFill>
        <p:spPr>
          <a:xfrm>
            <a:off x="5347854" y="1614054"/>
            <a:ext cx="2917797" cy="1794163"/>
          </a:xfrm>
          <a:prstGeom prst="rect">
            <a:avLst/>
          </a:prstGeom>
        </p:spPr>
      </p:pic>
      <p:pic>
        <p:nvPicPr>
          <p:cNvPr id="1026" name="Picture 2" descr="https://poznayka.org/baza2/497076952649.files/image004.jpg"/>
          <p:cNvPicPr>
            <a:picLocks noChangeAspect="1" noChangeArrowheads="1"/>
          </p:cNvPicPr>
          <p:nvPr/>
        </p:nvPicPr>
        <p:blipFill rotWithShape="1">
          <a:blip r:embed="rId5">
            <a:extLst>
              <a:ext uri="{28A0092B-C50C-407E-A947-70E740481C1C}">
                <a14:useLocalDpi xmlns:a14="http://schemas.microsoft.com/office/drawing/2010/main" val="0"/>
              </a:ext>
            </a:extLst>
          </a:blip>
          <a:srcRect l="45953"/>
          <a:stretch/>
        </p:blipFill>
        <p:spPr bwMode="auto">
          <a:xfrm>
            <a:off x="5580769" y="3331007"/>
            <a:ext cx="2698473" cy="1518084"/>
          </a:xfrm>
          <a:prstGeom prst="rect">
            <a:avLst/>
          </a:prstGeom>
          <a:noFill/>
          <a:extLst>
            <a:ext uri="{909E8E84-426E-40DD-AFC4-6F175D3DCCD1}">
              <a14:hiddenFill xmlns:a14="http://schemas.microsoft.com/office/drawing/2010/main">
                <a:solidFill>
                  <a:srgbClr val="FFFFFF"/>
                </a:solidFill>
              </a14:hiddenFill>
            </a:ext>
          </a:extLst>
        </p:spPr>
      </p:pic>
      <p:sp>
        <p:nvSpPr>
          <p:cNvPr id="9" name="Google Shape;247;p44"/>
          <p:cNvSpPr txBox="1">
            <a:spLocks noGrp="1"/>
          </p:cNvSpPr>
          <p:nvPr>
            <p:ph type="title" idx="2"/>
          </p:nvPr>
        </p:nvSpPr>
        <p:spPr>
          <a:xfrm>
            <a:off x="-61639" y="1400629"/>
            <a:ext cx="856343" cy="798285"/>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4000" dirty="0"/>
              <a:t>01</a:t>
            </a:r>
            <a:endParaRPr sz="4000" dirty="0"/>
          </a:p>
        </p:txBody>
      </p:sp>
    </p:spTree>
    <p:extLst>
      <p:ext uri="{BB962C8B-B14F-4D97-AF65-F5344CB8AC3E}">
        <p14:creationId xmlns:p14="http://schemas.microsoft.com/office/powerpoint/2010/main" val="24403529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8" name="Google Shape;248;p44"/>
          <p:cNvSpPr txBox="1">
            <a:spLocks noGrp="1"/>
          </p:cNvSpPr>
          <p:nvPr>
            <p:ph type="subTitle" idx="1"/>
          </p:nvPr>
        </p:nvSpPr>
        <p:spPr>
          <a:xfrm rot="244">
            <a:off x="372695" y="1787347"/>
            <a:ext cx="8771252" cy="1477166"/>
          </a:xfrm>
          <a:prstGeom prst="rect">
            <a:avLst/>
          </a:prstGeom>
        </p:spPr>
        <p:txBody>
          <a:bodyPr spcFirstLastPara="1" wrap="square" lIns="91425" tIns="91425" rIns="91425" bIns="91425" anchor="t" anchorCtr="0">
            <a:noAutofit/>
          </a:bodyPr>
          <a:lstStyle/>
          <a:p>
            <a:pPr marL="0" lvl="0" indent="0">
              <a:spcAft>
                <a:spcPts val="1600"/>
              </a:spcAft>
            </a:pPr>
            <a:r>
              <a:rPr lang="ru-RU" dirty="0" smtClean="0"/>
              <a:t>После нахождения общей эквивалентной площади звукопоглощения Аобщ определяют </a:t>
            </a:r>
            <a:r>
              <a:rPr lang="el-GR" dirty="0" smtClean="0"/>
              <a:t>α</a:t>
            </a:r>
            <a:r>
              <a:rPr lang="ru-RU" dirty="0" smtClean="0"/>
              <a:t>ср= Аобщ/</a:t>
            </a:r>
            <a:r>
              <a:rPr lang="ru-RU" dirty="0"/>
              <a:t> </a:t>
            </a:r>
            <a:r>
              <a:rPr lang="ru-RU" dirty="0" smtClean="0"/>
              <a:t>Sобщ. Если </a:t>
            </a:r>
            <a:r>
              <a:rPr lang="el-GR" dirty="0" smtClean="0"/>
              <a:t>α</a:t>
            </a:r>
            <a:r>
              <a:rPr lang="ru-RU" dirty="0" smtClean="0"/>
              <a:t>ср </a:t>
            </a:r>
            <a:r>
              <a:rPr lang="en-US" dirty="0" smtClean="0"/>
              <a:t>&gt;</a:t>
            </a:r>
            <a:r>
              <a:rPr lang="ru-RU" dirty="0" smtClean="0"/>
              <a:t>0.2, то время реверберации можно найти по формуле:</a:t>
            </a:r>
          </a:p>
          <a:p>
            <a:pPr marL="0" lvl="0" indent="0">
              <a:spcAft>
                <a:spcPts val="1600"/>
              </a:spcAft>
            </a:pPr>
            <a:endParaRPr dirty="0"/>
          </a:p>
        </p:txBody>
      </p:sp>
      <p:pic>
        <p:nvPicPr>
          <p:cNvPr id="249" name="Google Shape;249;p44"/>
          <p:cNvPicPr preferRelativeResize="0"/>
          <p:nvPr/>
        </p:nvPicPr>
        <p:blipFill rotWithShape="1">
          <a:blip r:embed="rId3">
            <a:alphaModFix/>
          </a:blip>
          <a:srcRect t="39389" b="37635"/>
          <a:stretch/>
        </p:blipFill>
        <p:spPr>
          <a:xfrm>
            <a:off x="0" y="4380180"/>
            <a:ext cx="9144000" cy="1400629"/>
          </a:xfrm>
          <a:prstGeom prst="rect">
            <a:avLst/>
          </a:prstGeom>
          <a:noFill/>
          <a:ln>
            <a:noFill/>
          </a:ln>
        </p:spPr>
      </p:pic>
      <p:pic>
        <p:nvPicPr>
          <p:cNvPr id="2" name="Picture 1"/>
          <p:cNvPicPr>
            <a:picLocks noChangeAspect="1"/>
          </p:cNvPicPr>
          <p:nvPr/>
        </p:nvPicPr>
        <p:blipFill rotWithShape="1">
          <a:blip r:embed="rId4">
            <a:extLst>
              <a:ext uri="{BEBA8EAE-BF5A-486C-A8C5-ECC9F3942E4B}">
                <a14:imgProps xmlns:a14="http://schemas.microsoft.com/office/drawing/2010/main">
                  <a14:imgLayer r:embed="rId5">
                    <a14:imgEffect>
                      <a14:sharpenSoften amount="60000"/>
                    </a14:imgEffect>
                    <a14:imgEffect>
                      <a14:brightnessContrast bright="20000" contrast="7000"/>
                    </a14:imgEffect>
                  </a14:imgLayer>
                </a14:imgProps>
              </a:ext>
            </a:extLst>
          </a:blip>
          <a:srcRect l="251" t="8756" r="15858"/>
          <a:stretch/>
        </p:blipFill>
        <p:spPr>
          <a:xfrm rot="16200000">
            <a:off x="4156840" y="-141097"/>
            <a:ext cx="327660" cy="3337814"/>
          </a:xfrm>
          <a:prstGeom prst="rect">
            <a:avLst/>
          </a:prstGeom>
        </p:spPr>
      </p:pic>
      <p:sp>
        <p:nvSpPr>
          <p:cNvPr id="5" name="Google Shape;248;p44"/>
          <p:cNvSpPr txBox="1">
            <a:spLocks/>
          </p:cNvSpPr>
          <p:nvPr/>
        </p:nvSpPr>
        <p:spPr>
          <a:xfrm rot="244">
            <a:off x="372713" y="428150"/>
            <a:ext cx="8702846" cy="103458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Karla"/>
              <a:buNone/>
              <a:defRPr sz="1600" b="0" i="0" u="none" strike="noStrike" cap="none">
                <a:solidFill>
                  <a:schemeClr val="dk1"/>
                </a:solidFill>
                <a:latin typeface="Karla"/>
                <a:ea typeface="Karla"/>
                <a:cs typeface="Karla"/>
                <a:sym typeface="Karla"/>
              </a:defRPr>
            </a:lvl1pPr>
            <a:lvl2pPr marL="914400" marR="0" lvl="1" indent="-317500" algn="ctr" rtl="0">
              <a:lnSpc>
                <a:spcPct val="100000"/>
              </a:lnSpc>
              <a:spcBef>
                <a:spcPts val="1600"/>
              </a:spcBef>
              <a:spcAft>
                <a:spcPts val="0"/>
              </a:spcAft>
              <a:buClr>
                <a:schemeClr val="dk1"/>
              </a:buClr>
              <a:buSzPts val="1400"/>
              <a:buFont typeface="Karla"/>
              <a:buNone/>
              <a:defRPr sz="1400" b="0" i="0" u="none" strike="noStrike" cap="none">
                <a:solidFill>
                  <a:schemeClr val="dk1"/>
                </a:solidFill>
                <a:latin typeface="Karla"/>
                <a:ea typeface="Karla"/>
                <a:cs typeface="Karla"/>
                <a:sym typeface="Karla"/>
              </a:defRPr>
            </a:lvl2pPr>
            <a:lvl3pPr marL="1371600" marR="0" lvl="2" indent="-317500" algn="ctr" rtl="0">
              <a:lnSpc>
                <a:spcPct val="100000"/>
              </a:lnSpc>
              <a:spcBef>
                <a:spcPts val="1600"/>
              </a:spcBef>
              <a:spcAft>
                <a:spcPts val="0"/>
              </a:spcAft>
              <a:buClr>
                <a:schemeClr val="dk1"/>
              </a:buClr>
              <a:buSzPts val="1400"/>
              <a:buFont typeface="Karla"/>
              <a:buNone/>
              <a:defRPr sz="1400" b="0" i="0" u="none" strike="noStrike" cap="none">
                <a:solidFill>
                  <a:schemeClr val="dk1"/>
                </a:solidFill>
                <a:latin typeface="Karla"/>
                <a:ea typeface="Karla"/>
                <a:cs typeface="Karla"/>
                <a:sym typeface="Karla"/>
              </a:defRPr>
            </a:lvl3pPr>
            <a:lvl4pPr marL="1828800" marR="0" lvl="3" indent="-317500" algn="ctr" rtl="0">
              <a:lnSpc>
                <a:spcPct val="100000"/>
              </a:lnSpc>
              <a:spcBef>
                <a:spcPts val="1600"/>
              </a:spcBef>
              <a:spcAft>
                <a:spcPts val="0"/>
              </a:spcAft>
              <a:buClr>
                <a:schemeClr val="dk1"/>
              </a:buClr>
              <a:buSzPts val="1400"/>
              <a:buFont typeface="Karla"/>
              <a:buNone/>
              <a:defRPr sz="1400" b="0" i="0" u="none" strike="noStrike" cap="none">
                <a:solidFill>
                  <a:schemeClr val="dk1"/>
                </a:solidFill>
                <a:latin typeface="Karla"/>
                <a:ea typeface="Karla"/>
                <a:cs typeface="Karla"/>
                <a:sym typeface="Karla"/>
              </a:defRPr>
            </a:lvl4pPr>
            <a:lvl5pPr marL="2286000" marR="0" lvl="4" indent="-317500" algn="ctr" rtl="0">
              <a:lnSpc>
                <a:spcPct val="100000"/>
              </a:lnSpc>
              <a:spcBef>
                <a:spcPts val="1600"/>
              </a:spcBef>
              <a:spcAft>
                <a:spcPts val="0"/>
              </a:spcAft>
              <a:buClr>
                <a:schemeClr val="dk1"/>
              </a:buClr>
              <a:buSzPts val="1400"/>
              <a:buFont typeface="Karla"/>
              <a:buNone/>
              <a:defRPr sz="1400" b="0" i="0" u="none" strike="noStrike" cap="none">
                <a:solidFill>
                  <a:schemeClr val="dk1"/>
                </a:solidFill>
                <a:latin typeface="Karla"/>
                <a:ea typeface="Karla"/>
                <a:cs typeface="Karla"/>
                <a:sym typeface="Karla"/>
              </a:defRPr>
            </a:lvl5pPr>
            <a:lvl6pPr marL="2743200" marR="0" lvl="5" indent="-317500" algn="ctr" rtl="0">
              <a:lnSpc>
                <a:spcPct val="100000"/>
              </a:lnSpc>
              <a:spcBef>
                <a:spcPts val="1600"/>
              </a:spcBef>
              <a:spcAft>
                <a:spcPts val="0"/>
              </a:spcAft>
              <a:buClr>
                <a:schemeClr val="dk1"/>
              </a:buClr>
              <a:buSzPts val="1400"/>
              <a:buFont typeface="Karla"/>
              <a:buNone/>
              <a:defRPr sz="1400" b="0" i="0" u="none" strike="noStrike" cap="none">
                <a:solidFill>
                  <a:schemeClr val="dk1"/>
                </a:solidFill>
                <a:latin typeface="Karla"/>
                <a:ea typeface="Karla"/>
                <a:cs typeface="Karla"/>
                <a:sym typeface="Karla"/>
              </a:defRPr>
            </a:lvl6pPr>
            <a:lvl7pPr marL="3200400" marR="0" lvl="6" indent="-317500" algn="ctr" rtl="0">
              <a:lnSpc>
                <a:spcPct val="100000"/>
              </a:lnSpc>
              <a:spcBef>
                <a:spcPts val="1600"/>
              </a:spcBef>
              <a:spcAft>
                <a:spcPts val="0"/>
              </a:spcAft>
              <a:buClr>
                <a:schemeClr val="dk1"/>
              </a:buClr>
              <a:buSzPts val="1400"/>
              <a:buFont typeface="Karla"/>
              <a:buNone/>
              <a:defRPr sz="1400" b="0" i="0" u="none" strike="noStrike" cap="none">
                <a:solidFill>
                  <a:schemeClr val="dk1"/>
                </a:solidFill>
                <a:latin typeface="Karla"/>
                <a:ea typeface="Karla"/>
                <a:cs typeface="Karla"/>
                <a:sym typeface="Karla"/>
              </a:defRPr>
            </a:lvl7pPr>
            <a:lvl8pPr marL="3657600" marR="0" lvl="7" indent="-317500" algn="ctr" rtl="0">
              <a:lnSpc>
                <a:spcPct val="100000"/>
              </a:lnSpc>
              <a:spcBef>
                <a:spcPts val="1600"/>
              </a:spcBef>
              <a:spcAft>
                <a:spcPts val="0"/>
              </a:spcAft>
              <a:buClr>
                <a:schemeClr val="dk1"/>
              </a:buClr>
              <a:buSzPts val="1400"/>
              <a:buFont typeface="Karla"/>
              <a:buNone/>
              <a:defRPr sz="1400" b="0" i="0" u="none" strike="noStrike" cap="none">
                <a:solidFill>
                  <a:schemeClr val="dk1"/>
                </a:solidFill>
                <a:latin typeface="Karla"/>
                <a:ea typeface="Karla"/>
                <a:cs typeface="Karla"/>
                <a:sym typeface="Karla"/>
              </a:defRPr>
            </a:lvl8pPr>
            <a:lvl9pPr marL="4114800" marR="0" lvl="8" indent="-317500" algn="ctr" rtl="0">
              <a:lnSpc>
                <a:spcPct val="100000"/>
              </a:lnSpc>
              <a:spcBef>
                <a:spcPts val="1600"/>
              </a:spcBef>
              <a:spcAft>
                <a:spcPts val="1600"/>
              </a:spcAft>
              <a:buClr>
                <a:schemeClr val="dk1"/>
              </a:buClr>
              <a:buSzPts val="1400"/>
              <a:buFont typeface="Karla"/>
              <a:buNone/>
              <a:defRPr sz="1400" b="0" i="0" u="none" strike="noStrike" cap="none">
                <a:solidFill>
                  <a:schemeClr val="dk1"/>
                </a:solidFill>
                <a:latin typeface="Karla"/>
                <a:ea typeface="Karla"/>
                <a:cs typeface="Karla"/>
                <a:sym typeface="Karla"/>
              </a:defRPr>
            </a:lvl9pPr>
          </a:lstStyle>
          <a:p>
            <a:pPr marL="0" indent="0">
              <a:spcAft>
                <a:spcPts val="1600"/>
              </a:spcAft>
            </a:pPr>
            <a:r>
              <a:rPr lang="ru-RU" dirty="0" smtClean="0"/>
              <a:t>Для определения времени реверберации необходимо определить его объем V, м3, суммарную площадь всех поверхностей Sобщ, м2, эквивалентную площадь звукопоглощения Аобщ, м2. Последняя величина определяется обычно при 70%-ном заполнении залов всех частот: 125, 500 и 2000 Гц.</a:t>
            </a:r>
          </a:p>
          <a:p>
            <a:pPr marL="0" indent="0">
              <a:spcAft>
                <a:spcPts val="1600"/>
              </a:spcAft>
            </a:pPr>
            <a:r>
              <a:rPr lang="ru-RU" dirty="0" smtClean="0"/>
              <a:t>  .</a:t>
            </a:r>
            <a:endParaRPr lang="ru-RU" dirty="0"/>
          </a:p>
        </p:txBody>
      </p:sp>
      <p:sp>
        <p:nvSpPr>
          <p:cNvPr id="6" name="Google Shape;248;p44"/>
          <p:cNvSpPr txBox="1">
            <a:spLocks/>
          </p:cNvSpPr>
          <p:nvPr/>
        </p:nvSpPr>
        <p:spPr>
          <a:xfrm rot="244">
            <a:off x="372694" y="2297640"/>
            <a:ext cx="8702775" cy="147654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Karla"/>
              <a:buNone/>
              <a:defRPr sz="1600" b="0" i="0" u="none" strike="noStrike" cap="none">
                <a:solidFill>
                  <a:schemeClr val="dk1"/>
                </a:solidFill>
                <a:latin typeface="Karla"/>
                <a:ea typeface="Karla"/>
                <a:cs typeface="Karla"/>
                <a:sym typeface="Karla"/>
              </a:defRPr>
            </a:lvl1pPr>
            <a:lvl2pPr marL="914400" marR="0" lvl="1" indent="-317500" algn="ctr" rtl="0">
              <a:lnSpc>
                <a:spcPct val="100000"/>
              </a:lnSpc>
              <a:spcBef>
                <a:spcPts val="1600"/>
              </a:spcBef>
              <a:spcAft>
                <a:spcPts val="0"/>
              </a:spcAft>
              <a:buClr>
                <a:schemeClr val="dk1"/>
              </a:buClr>
              <a:buSzPts val="1400"/>
              <a:buFont typeface="Karla"/>
              <a:buNone/>
              <a:defRPr sz="1400" b="0" i="0" u="none" strike="noStrike" cap="none">
                <a:solidFill>
                  <a:schemeClr val="dk1"/>
                </a:solidFill>
                <a:latin typeface="Karla"/>
                <a:ea typeface="Karla"/>
                <a:cs typeface="Karla"/>
                <a:sym typeface="Karla"/>
              </a:defRPr>
            </a:lvl2pPr>
            <a:lvl3pPr marL="1371600" marR="0" lvl="2" indent="-317500" algn="ctr" rtl="0">
              <a:lnSpc>
                <a:spcPct val="100000"/>
              </a:lnSpc>
              <a:spcBef>
                <a:spcPts val="1600"/>
              </a:spcBef>
              <a:spcAft>
                <a:spcPts val="0"/>
              </a:spcAft>
              <a:buClr>
                <a:schemeClr val="dk1"/>
              </a:buClr>
              <a:buSzPts val="1400"/>
              <a:buFont typeface="Karla"/>
              <a:buNone/>
              <a:defRPr sz="1400" b="0" i="0" u="none" strike="noStrike" cap="none">
                <a:solidFill>
                  <a:schemeClr val="dk1"/>
                </a:solidFill>
                <a:latin typeface="Karla"/>
                <a:ea typeface="Karla"/>
                <a:cs typeface="Karla"/>
                <a:sym typeface="Karla"/>
              </a:defRPr>
            </a:lvl3pPr>
            <a:lvl4pPr marL="1828800" marR="0" lvl="3" indent="-317500" algn="ctr" rtl="0">
              <a:lnSpc>
                <a:spcPct val="100000"/>
              </a:lnSpc>
              <a:spcBef>
                <a:spcPts val="1600"/>
              </a:spcBef>
              <a:spcAft>
                <a:spcPts val="0"/>
              </a:spcAft>
              <a:buClr>
                <a:schemeClr val="dk1"/>
              </a:buClr>
              <a:buSzPts val="1400"/>
              <a:buFont typeface="Karla"/>
              <a:buNone/>
              <a:defRPr sz="1400" b="0" i="0" u="none" strike="noStrike" cap="none">
                <a:solidFill>
                  <a:schemeClr val="dk1"/>
                </a:solidFill>
                <a:latin typeface="Karla"/>
                <a:ea typeface="Karla"/>
                <a:cs typeface="Karla"/>
                <a:sym typeface="Karla"/>
              </a:defRPr>
            </a:lvl4pPr>
            <a:lvl5pPr marL="2286000" marR="0" lvl="4" indent="-317500" algn="ctr" rtl="0">
              <a:lnSpc>
                <a:spcPct val="100000"/>
              </a:lnSpc>
              <a:spcBef>
                <a:spcPts val="1600"/>
              </a:spcBef>
              <a:spcAft>
                <a:spcPts val="0"/>
              </a:spcAft>
              <a:buClr>
                <a:schemeClr val="dk1"/>
              </a:buClr>
              <a:buSzPts val="1400"/>
              <a:buFont typeface="Karla"/>
              <a:buNone/>
              <a:defRPr sz="1400" b="0" i="0" u="none" strike="noStrike" cap="none">
                <a:solidFill>
                  <a:schemeClr val="dk1"/>
                </a:solidFill>
                <a:latin typeface="Karla"/>
                <a:ea typeface="Karla"/>
                <a:cs typeface="Karla"/>
                <a:sym typeface="Karla"/>
              </a:defRPr>
            </a:lvl5pPr>
            <a:lvl6pPr marL="2743200" marR="0" lvl="5" indent="-317500" algn="ctr" rtl="0">
              <a:lnSpc>
                <a:spcPct val="100000"/>
              </a:lnSpc>
              <a:spcBef>
                <a:spcPts val="1600"/>
              </a:spcBef>
              <a:spcAft>
                <a:spcPts val="0"/>
              </a:spcAft>
              <a:buClr>
                <a:schemeClr val="dk1"/>
              </a:buClr>
              <a:buSzPts val="1400"/>
              <a:buFont typeface="Karla"/>
              <a:buNone/>
              <a:defRPr sz="1400" b="0" i="0" u="none" strike="noStrike" cap="none">
                <a:solidFill>
                  <a:schemeClr val="dk1"/>
                </a:solidFill>
                <a:latin typeface="Karla"/>
                <a:ea typeface="Karla"/>
                <a:cs typeface="Karla"/>
                <a:sym typeface="Karla"/>
              </a:defRPr>
            </a:lvl6pPr>
            <a:lvl7pPr marL="3200400" marR="0" lvl="6" indent="-317500" algn="ctr" rtl="0">
              <a:lnSpc>
                <a:spcPct val="100000"/>
              </a:lnSpc>
              <a:spcBef>
                <a:spcPts val="1600"/>
              </a:spcBef>
              <a:spcAft>
                <a:spcPts val="0"/>
              </a:spcAft>
              <a:buClr>
                <a:schemeClr val="dk1"/>
              </a:buClr>
              <a:buSzPts val="1400"/>
              <a:buFont typeface="Karla"/>
              <a:buNone/>
              <a:defRPr sz="1400" b="0" i="0" u="none" strike="noStrike" cap="none">
                <a:solidFill>
                  <a:schemeClr val="dk1"/>
                </a:solidFill>
                <a:latin typeface="Karla"/>
                <a:ea typeface="Karla"/>
                <a:cs typeface="Karla"/>
                <a:sym typeface="Karla"/>
              </a:defRPr>
            </a:lvl7pPr>
            <a:lvl8pPr marL="3657600" marR="0" lvl="7" indent="-317500" algn="ctr" rtl="0">
              <a:lnSpc>
                <a:spcPct val="100000"/>
              </a:lnSpc>
              <a:spcBef>
                <a:spcPts val="1600"/>
              </a:spcBef>
              <a:spcAft>
                <a:spcPts val="0"/>
              </a:spcAft>
              <a:buClr>
                <a:schemeClr val="dk1"/>
              </a:buClr>
              <a:buSzPts val="1400"/>
              <a:buFont typeface="Karla"/>
              <a:buNone/>
              <a:defRPr sz="1400" b="0" i="0" u="none" strike="noStrike" cap="none">
                <a:solidFill>
                  <a:schemeClr val="dk1"/>
                </a:solidFill>
                <a:latin typeface="Karla"/>
                <a:ea typeface="Karla"/>
                <a:cs typeface="Karla"/>
                <a:sym typeface="Karla"/>
              </a:defRPr>
            </a:lvl8pPr>
            <a:lvl9pPr marL="4114800" marR="0" lvl="8" indent="-317500" algn="ctr" rtl="0">
              <a:lnSpc>
                <a:spcPct val="100000"/>
              </a:lnSpc>
              <a:spcBef>
                <a:spcPts val="1600"/>
              </a:spcBef>
              <a:spcAft>
                <a:spcPts val="1600"/>
              </a:spcAft>
              <a:buClr>
                <a:schemeClr val="dk1"/>
              </a:buClr>
              <a:buSzPts val="1400"/>
              <a:buFont typeface="Karla"/>
              <a:buNone/>
              <a:defRPr sz="1400" b="0" i="0" u="none" strike="noStrike" cap="none">
                <a:solidFill>
                  <a:schemeClr val="dk1"/>
                </a:solidFill>
                <a:latin typeface="Karla"/>
                <a:ea typeface="Karla"/>
                <a:cs typeface="Karla"/>
                <a:sym typeface="Karla"/>
              </a:defRPr>
            </a:lvl9pPr>
          </a:lstStyle>
          <a:p>
            <a:pPr marL="0" indent="0">
              <a:spcAft>
                <a:spcPts val="1600"/>
              </a:spcAft>
            </a:pPr>
            <a:endParaRPr lang="ru-RU" dirty="0"/>
          </a:p>
        </p:txBody>
      </p:sp>
      <p:pic>
        <p:nvPicPr>
          <p:cNvPr id="3" name="Picture 2"/>
          <p:cNvPicPr>
            <a:picLocks noChangeAspect="1"/>
          </p:cNvPicPr>
          <p:nvPr/>
        </p:nvPicPr>
        <p:blipFill>
          <a:blip r:embed="rId6">
            <a:extLst>
              <a:ext uri="{BEBA8EAE-BF5A-486C-A8C5-ECC9F3942E4B}">
                <a14:imgProps xmlns:a14="http://schemas.microsoft.com/office/drawing/2010/main">
                  <a14:imgLayer r:embed="rId7">
                    <a14:imgEffect>
                      <a14:sharpenSoften amount="100000"/>
                    </a14:imgEffect>
                    <a14:imgEffect>
                      <a14:saturation sat="48000"/>
                    </a14:imgEffect>
                    <a14:imgEffect>
                      <a14:brightnessContrast bright="22000"/>
                    </a14:imgEffect>
                  </a14:imgLayer>
                </a14:imgProps>
              </a:ext>
            </a:extLst>
          </a:blip>
          <a:stretch>
            <a:fillRect/>
          </a:stretch>
        </p:blipFill>
        <p:spPr>
          <a:xfrm rot="16200000">
            <a:off x="4243342" y="1398914"/>
            <a:ext cx="657317" cy="2657846"/>
          </a:xfrm>
          <a:prstGeom prst="rect">
            <a:avLst/>
          </a:prstGeom>
        </p:spPr>
      </p:pic>
    </p:spTree>
    <p:extLst>
      <p:ext uri="{BB962C8B-B14F-4D97-AF65-F5344CB8AC3E}">
        <p14:creationId xmlns:p14="http://schemas.microsoft.com/office/powerpoint/2010/main" val="15089175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pic>
        <p:nvPicPr>
          <p:cNvPr id="249" name="Google Shape;249;p44"/>
          <p:cNvPicPr preferRelativeResize="0"/>
          <p:nvPr/>
        </p:nvPicPr>
        <p:blipFill rotWithShape="1">
          <a:blip r:embed="rId3">
            <a:alphaModFix/>
          </a:blip>
          <a:srcRect t="39389" b="37635"/>
          <a:stretch/>
        </p:blipFill>
        <p:spPr>
          <a:xfrm>
            <a:off x="0" y="3742871"/>
            <a:ext cx="9144000" cy="1400629"/>
          </a:xfrm>
          <a:prstGeom prst="rect">
            <a:avLst/>
          </a:prstGeom>
          <a:noFill/>
          <a:ln>
            <a:noFill/>
          </a:ln>
        </p:spPr>
      </p:pic>
      <p:sp>
        <p:nvSpPr>
          <p:cNvPr id="7" name="AutoShape 2" descr="https://studfile.net/html/2706/295/html_XsFNNvGTBR.dMjc/img-BXanaV.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4"/>
          <a:stretch>
            <a:fillRect/>
          </a:stretch>
        </p:blipFill>
        <p:spPr>
          <a:xfrm>
            <a:off x="5487913" y="241581"/>
            <a:ext cx="3366527" cy="3252407"/>
          </a:xfrm>
          <a:prstGeom prst="rect">
            <a:avLst/>
          </a:prstGeom>
        </p:spPr>
      </p:pic>
      <p:sp>
        <p:nvSpPr>
          <p:cNvPr id="10" name="Rectangle 9"/>
          <p:cNvSpPr/>
          <p:nvPr/>
        </p:nvSpPr>
        <p:spPr>
          <a:xfrm>
            <a:off x="460375" y="1196063"/>
            <a:ext cx="4572000" cy="1815882"/>
          </a:xfrm>
          <a:prstGeom prst="rect">
            <a:avLst/>
          </a:prstGeom>
        </p:spPr>
        <p:txBody>
          <a:bodyPr>
            <a:spAutoFit/>
          </a:bodyPr>
          <a:lstStyle/>
          <a:p>
            <a:r>
              <a:rPr lang="en-US" dirty="0" err="1">
                <a:latin typeface="Overpass" panose="020B0604020202020204" charset="-52"/>
              </a:rPr>
              <a:t>Рис</a:t>
            </a:r>
            <a:r>
              <a:rPr lang="en-US" dirty="0">
                <a:latin typeface="Overpass" panose="020B0604020202020204" charset="-52"/>
              </a:rPr>
              <a:t>. 11. </a:t>
            </a:r>
            <a:r>
              <a:rPr lang="en-US" dirty="0" err="1">
                <a:latin typeface="Overpass" panose="020B0604020202020204" charset="-52"/>
              </a:rPr>
              <a:t>Рекомендуемое</a:t>
            </a:r>
            <a:r>
              <a:rPr lang="en-US" dirty="0">
                <a:latin typeface="Overpass" panose="020B0604020202020204" charset="-52"/>
              </a:rPr>
              <a:t> </a:t>
            </a:r>
            <a:r>
              <a:rPr lang="en-US" dirty="0" err="1">
                <a:latin typeface="Overpass" panose="020B0604020202020204" charset="-52"/>
              </a:rPr>
              <a:t>время</a:t>
            </a:r>
            <a:r>
              <a:rPr lang="en-US" dirty="0">
                <a:latin typeface="Overpass" panose="020B0604020202020204" charset="-52"/>
              </a:rPr>
              <a:t> </a:t>
            </a:r>
            <a:r>
              <a:rPr lang="en-US" dirty="0" err="1">
                <a:latin typeface="Overpass" panose="020B0604020202020204" charset="-52"/>
              </a:rPr>
              <a:t>реверберации</a:t>
            </a:r>
            <a:r>
              <a:rPr lang="en-US" dirty="0">
                <a:latin typeface="Overpass" panose="020B0604020202020204" charset="-52"/>
              </a:rPr>
              <a:t> </a:t>
            </a:r>
            <a:r>
              <a:rPr lang="en-US" dirty="0" err="1">
                <a:latin typeface="Overpass" panose="020B0604020202020204" charset="-52"/>
              </a:rPr>
              <a:t>для</a:t>
            </a:r>
            <a:r>
              <a:rPr lang="en-US" dirty="0">
                <a:latin typeface="Overpass" panose="020B0604020202020204" charset="-52"/>
              </a:rPr>
              <a:t> </a:t>
            </a:r>
            <a:r>
              <a:rPr lang="en-US" dirty="0" err="1">
                <a:latin typeface="Overpass" panose="020B0604020202020204" charset="-52"/>
              </a:rPr>
              <a:t>залов</a:t>
            </a:r>
            <a:r>
              <a:rPr lang="en-US" dirty="0">
                <a:latin typeface="Overpass" panose="020B0604020202020204" charset="-52"/>
              </a:rPr>
              <a:t> </a:t>
            </a:r>
            <a:r>
              <a:rPr lang="en-US" dirty="0" err="1">
                <a:latin typeface="Overpass" panose="020B0604020202020204" charset="-52"/>
              </a:rPr>
              <a:t>различного</a:t>
            </a:r>
            <a:r>
              <a:rPr lang="en-US" dirty="0">
                <a:latin typeface="Overpass" panose="020B0604020202020204" charset="-52"/>
              </a:rPr>
              <a:t> </a:t>
            </a:r>
            <a:r>
              <a:rPr lang="en-US" dirty="0" err="1">
                <a:latin typeface="Overpass" panose="020B0604020202020204" charset="-52"/>
              </a:rPr>
              <a:t>назначения</a:t>
            </a:r>
            <a:r>
              <a:rPr lang="en-US" dirty="0">
                <a:latin typeface="Overpass" panose="020B0604020202020204" charset="-52"/>
              </a:rPr>
              <a:t> в </a:t>
            </a:r>
            <a:r>
              <a:rPr lang="en-US" dirty="0" err="1">
                <a:latin typeface="Overpass" panose="020B0604020202020204" charset="-52"/>
              </a:rPr>
              <a:t>зависимости</a:t>
            </a:r>
            <a:r>
              <a:rPr lang="en-US" dirty="0">
                <a:latin typeface="Overpass" panose="020B0604020202020204" charset="-52"/>
              </a:rPr>
              <a:t> </a:t>
            </a:r>
            <a:r>
              <a:rPr lang="en-US" dirty="0" err="1">
                <a:latin typeface="Overpass" panose="020B0604020202020204" charset="-52"/>
              </a:rPr>
              <a:t>от</a:t>
            </a:r>
            <a:r>
              <a:rPr lang="en-US" dirty="0">
                <a:latin typeface="Overpass" panose="020B0604020202020204" charset="-52"/>
              </a:rPr>
              <a:t> </a:t>
            </a:r>
            <a:r>
              <a:rPr lang="en-US" dirty="0" err="1">
                <a:latin typeface="Overpass" panose="020B0604020202020204" charset="-52"/>
              </a:rPr>
              <a:t>их</a:t>
            </a:r>
            <a:r>
              <a:rPr lang="en-US" dirty="0">
                <a:latin typeface="Overpass" panose="020B0604020202020204" charset="-52"/>
              </a:rPr>
              <a:t> </a:t>
            </a:r>
            <a:r>
              <a:rPr lang="en-US" dirty="0" err="1">
                <a:latin typeface="Overpass" panose="020B0604020202020204" charset="-52"/>
              </a:rPr>
              <a:t>объема</a:t>
            </a:r>
            <a:r>
              <a:rPr lang="en-US" dirty="0">
                <a:latin typeface="Overpass" panose="020B0604020202020204" charset="-52"/>
              </a:rPr>
              <a:t> в </a:t>
            </a:r>
            <a:r>
              <a:rPr lang="en-US" dirty="0" err="1">
                <a:latin typeface="Overpass" panose="020B0604020202020204" charset="-52"/>
              </a:rPr>
              <a:t>диапазоне</a:t>
            </a:r>
            <a:r>
              <a:rPr lang="en-US" dirty="0">
                <a:latin typeface="Overpass" panose="020B0604020202020204" charset="-52"/>
              </a:rPr>
              <a:t> </a:t>
            </a:r>
            <a:r>
              <a:rPr lang="en-US" dirty="0" err="1">
                <a:latin typeface="Overpass" panose="020B0604020202020204" charset="-52"/>
              </a:rPr>
              <a:t>частот</a:t>
            </a:r>
            <a:r>
              <a:rPr lang="en-US" dirty="0">
                <a:latin typeface="Overpass" panose="020B0604020202020204" charset="-52"/>
              </a:rPr>
              <a:t> 500- 2000 Гц:1- </a:t>
            </a:r>
            <a:r>
              <a:rPr lang="en-US" dirty="0" err="1">
                <a:latin typeface="Overpass" panose="020B0604020202020204" charset="-52"/>
              </a:rPr>
              <a:t>лекционные</a:t>
            </a:r>
            <a:r>
              <a:rPr lang="en-US" dirty="0">
                <a:latin typeface="Overpass" panose="020B0604020202020204" charset="-52"/>
              </a:rPr>
              <a:t> </a:t>
            </a:r>
            <a:r>
              <a:rPr lang="en-US" dirty="0" err="1">
                <a:latin typeface="Overpass" panose="020B0604020202020204" charset="-52"/>
              </a:rPr>
              <a:t>залы</a:t>
            </a:r>
            <a:r>
              <a:rPr lang="en-US" dirty="0">
                <a:latin typeface="Overpass" panose="020B0604020202020204" charset="-52"/>
              </a:rPr>
              <a:t>, </a:t>
            </a:r>
            <a:r>
              <a:rPr lang="en-US" dirty="0" err="1">
                <a:latin typeface="Overpass" panose="020B0604020202020204" charset="-52"/>
              </a:rPr>
              <a:t>залы</a:t>
            </a:r>
            <a:r>
              <a:rPr lang="en-US" dirty="0">
                <a:latin typeface="Overpass" panose="020B0604020202020204" charset="-52"/>
              </a:rPr>
              <a:t> </a:t>
            </a:r>
            <a:r>
              <a:rPr lang="en-US" dirty="0" err="1">
                <a:latin typeface="Overpass" panose="020B0604020202020204" charset="-52"/>
              </a:rPr>
              <a:t>пассажирских</a:t>
            </a:r>
            <a:r>
              <a:rPr lang="en-US" dirty="0">
                <a:latin typeface="Overpass" panose="020B0604020202020204" charset="-52"/>
              </a:rPr>
              <a:t> </a:t>
            </a:r>
            <a:r>
              <a:rPr lang="en-US" dirty="0" err="1">
                <a:latin typeface="Overpass" panose="020B0604020202020204" charset="-52"/>
              </a:rPr>
              <a:t>помещений</a:t>
            </a:r>
            <a:r>
              <a:rPr lang="en-US" dirty="0">
                <a:latin typeface="Overpass" panose="020B0604020202020204" charset="-52"/>
              </a:rPr>
              <a:t> </a:t>
            </a:r>
            <a:r>
              <a:rPr lang="en-US" dirty="0" err="1">
                <a:latin typeface="Overpass" panose="020B0604020202020204" charset="-52"/>
              </a:rPr>
              <a:t>вокзалов</a:t>
            </a:r>
            <a:r>
              <a:rPr lang="en-US" dirty="0">
                <a:latin typeface="Overpass" panose="020B0604020202020204" charset="-52"/>
              </a:rPr>
              <a:t>; 2 - </a:t>
            </a:r>
            <a:r>
              <a:rPr lang="en-US" dirty="0" err="1">
                <a:latin typeface="Overpass" panose="020B0604020202020204" charset="-52"/>
              </a:rPr>
              <a:t>залы</a:t>
            </a:r>
            <a:r>
              <a:rPr lang="en-US" dirty="0">
                <a:latin typeface="Overpass" panose="020B0604020202020204" charset="-52"/>
              </a:rPr>
              <a:t> </a:t>
            </a:r>
            <a:r>
              <a:rPr lang="en-US" dirty="0" err="1">
                <a:latin typeface="Overpass" panose="020B0604020202020204" charset="-52"/>
              </a:rPr>
              <a:t>драматических</a:t>
            </a:r>
            <a:r>
              <a:rPr lang="en-US" dirty="0">
                <a:latin typeface="Overpass" panose="020B0604020202020204" charset="-52"/>
              </a:rPr>
              <a:t> </a:t>
            </a:r>
            <a:r>
              <a:rPr lang="en-US" dirty="0" err="1">
                <a:latin typeface="Overpass" panose="020B0604020202020204" charset="-52"/>
              </a:rPr>
              <a:t>театров</a:t>
            </a:r>
            <a:r>
              <a:rPr lang="en-US" dirty="0">
                <a:latin typeface="Overpass" panose="020B0604020202020204" charset="-52"/>
              </a:rPr>
              <a:t>, </a:t>
            </a:r>
            <a:r>
              <a:rPr lang="en-US" dirty="0" err="1">
                <a:latin typeface="Overpass" panose="020B0604020202020204" charset="-52"/>
              </a:rPr>
              <a:t>залы</a:t>
            </a:r>
            <a:r>
              <a:rPr lang="en-US" dirty="0">
                <a:latin typeface="Overpass" panose="020B0604020202020204" charset="-52"/>
              </a:rPr>
              <a:t> </a:t>
            </a:r>
            <a:r>
              <a:rPr lang="en-US" dirty="0" err="1">
                <a:latin typeface="Overpass" panose="020B0604020202020204" charset="-52"/>
              </a:rPr>
              <a:t>многоцелевого</a:t>
            </a:r>
            <a:r>
              <a:rPr lang="en-US" dirty="0">
                <a:latin typeface="Overpass" panose="020B0604020202020204" charset="-52"/>
              </a:rPr>
              <a:t> </a:t>
            </a:r>
            <a:r>
              <a:rPr lang="en-US" dirty="0" err="1">
                <a:latin typeface="Overpass" panose="020B0604020202020204" charset="-52"/>
              </a:rPr>
              <a:t>назначения</a:t>
            </a:r>
            <a:r>
              <a:rPr lang="en-US" dirty="0">
                <a:latin typeface="Overpass" panose="020B0604020202020204" charset="-52"/>
              </a:rPr>
              <a:t> </a:t>
            </a:r>
            <a:r>
              <a:rPr lang="en-US" dirty="0" err="1">
                <a:latin typeface="Overpass" panose="020B0604020202020204" charset="-52"/>
              </a:rPr>
              <a:t>средней</a:t>
            </a:r>
            <a:r>
              <a:rPr lang="en-US" dirty="0">
                <a:latin typeface="Overpass" panose="020B0604020202020204" charset="-52"/>
              </a:rPr>
              <a:t> </a:t>
            </a:r>
            <a:r>
              <a:rPr lang="en-US" dirty="0" err="1">
                <a:latin typeface="Overpass" panose="020B0604020202020204" charset="-52"/>
              </a:rPr>
              <a:t>вместимо</a:t>
            </a:r>
            <a:r>
              <a:rPr lang="en-US" dirty="0">
                <a:latin typeface="Overpass" panose="020B0604020202020204" charset="-52"/>
              </a:rPr>
              <a:t> </a:t>
            </a:r>
            <a:r>
              <a:rPr lang="en-US" dirty="0" err="1">
                <a:latin typeface="Overpass" panose="020B0604020202020204" charset="-52"/>
              </a:rPr>
              <a:t>сти</a:t>
            </a:r>
            <a:r>
              <a:rPr lang="en-US" dirty="0">
                <a:latin typeface="Overpass" panose="020B0604020202020204" charset="-52"/>
              </a:rPr>
              <a:t>, </a:t>
            </a:r>
            <a:r>
              <a:rPr lang="en-US" dirty="0" err="1">
                <a:latin typeface="Overpass" panose="020B0604020202020204" charset="-52"/>
              </a:rPr>
              <a:t>кинотеатры</a:t>
            </a:r>
            <a:r>
              <a:rPr lang="en-US" dirty="0">
                <a:latin typeface="Overpass" panose="020B0604020202020204" charset="-52"/>
              </a:rPr>
              <a:t>; 3 — </a:t>
            </a:r>
            <a:r>
              <a:rPr lang="en-US" dirty="0" err="1">
                <a:latin typeface="Overpass" panose="020B0604020202020204" charset="-52"/>
              </a:rPr>
              <a:t>залы</a:t>
            </a:r>
            <a:r>
              <a:rPr lang="en-US" dirty="0">
                <a:latin typeface="Overpass" panose="020B0604020202020204" charset="-52"/>
              </a:rPr>
              <a:t> </a:t>
            </a:r>
            <a:r>
              <a:rPr lang="en-US" dirty="0" err="1">
                <a:latin typeface="Overpass" panose="020B0604020202020204" charset="-52"/>
              </a:rPr>
              <a:t>театров</a:t>
            </a:r>
            <a:r>
              <a:rPr lang="en-US" dirty="0">
                <a:latin typeface="Overpass" panose="020B0604020202020204" charset="-52"/>
              </a:rPr>
              <a:t> </a:t>
            </a:r>
            <a:r>
              <a:rPr lang="en-US" dirty="0" err="1">
                <a:latin typeface="Overpass" panose="020B0604020202020204" charset="-52"/>
              </a:rPr>
              <a:t>оперы</a:t>
            </a:r>
            <a:r>
              <a:rPr lang="en-US" dirty="0">
                <a:latin typeface="Overpass" panose="020B0604020202020204" charset="-52"/>
              </a:rPr>
              <a:t> и </a:t>
            </a:r>
            <a:r>
              <a:rPr lang="en-US" dirty="0" err="1">
                <a:latin typeface="Overpass" panose="020B0604020202020204" charset="-52"/>
              </a:rPr>
              <a:t>балета</a:t>
            </a:r>
            <a:r>
              <a:rPr lang="en-US" dirty="0">
                <a:latin typeface="Overpass" panose="020B0604020202020204" charset="-52"/>
              </a:rPr>
              <a:t>, </a:t>
            </a:r>
            <a:r>
              <a:rPr lang="en-US" dirty="0" err="1">
                <a:latin typeface="Overpass" panose="020B0604020202020204" charset="-52"/>
              </a:rPr>
              <a:t>концертные</a:t>
            </a:r>
            <a:r>
              <a:rPr lang="en-US" dirty="0">
                <a:latin typeface="Overpass" panose="020B0604020202020204" charset="-52"/>
              </a:rPr>
              <a:t> </a:t>
            </a:r>
            <a:r>
              <a:rPr lang="en-US" dirty="0" err="1">
                <a:latin typeface="Overpass" panose="020B0604020202020204" charset="-52"/>
              </a:rPr>
              <a:t>залы</a:t>
            </a:r>
            <a:endParaRPr lang="en-US" dirty="0">
              <a:latin typeface="Overpass" panose="020B0604020202020204" charset="-52"/>
            </a:endParaRPr>
          </a:p>
        </p:txBody>
      </p:sp>
    </p:spTree>
    <p:extLst>
      <p:ext uri="{BB962C8B-B14F-4D97-AF65-F5344CB8AC3E}">
        <p14:creationId xmlns:p14="http://schemas.microsoft.com/office/powerpoint/2010/main" val="23962405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44"/>
          <p:cNvSpPr txBox="1">
            <a:spLocks noGrp="1"/>
          </p:cNvSpPr>
          <p:nvPr>
            <p:ph type="title"/>
          </p:nvPr>
        </p:nvSpPr>
        <p:spPr>
          <a:xfrm>
            <a:off x="674735" y="1562318"/>
            <a:ext cx="8309155" cy="474905"/>
          </a:xfrm>
          <a:prstGeom prst="rect">
            <a:avLst/>
          </a:prstGeom>
        </p:spPr>
        <p:txBody>
          <a:bodyPr spcFirstLastPara="1" wrap="square" lIns="91425" tIns="91425" rIns="91425" bIns="91425" anchor="t" anchorCtr="0">
            <a:noAutofit/>
          </a:bodyPr>
          <a:lstStyle/>
          <a:p>
            <a:pPr lvl="0"/>
            <a:r>
              <a:rPr lang="ru-RU" sz="2400" dirty="0"/>
              <a:t>Критерии акустического качества залов</a:t>
            </a:r>
            <a:endParaRPr lang="ru-RU" sz="2400" dirty="0"/>
          </a:p>
        </p:txBody>
      </p:sp>
      <p:sp>
        <p:nvSpPr>
          <p:cNvPr id="247" name="Google Shape;247;p44"/>
          <p:cNvSpPr txBox="1">
            <a:spLocks noGrp="1"/>
          </p:cNvSpPr>
          <p:nvPr>
            <p:ph type="title" idx="2"/>
          </p:nvPr>
        </p:nvSpPr>
        <p:spPr>
          <a:xfrm>
            <a:off x="-61639" y="1400629"/>
            <a:ext cx="856343" cy="798285"/>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4000" dirty="0" smtClean="0"/>
              <a:t>0</a:t>
            </a:r>
            <a:r>
              <a:rPr lang="ru-RU" sz="4000" dirty="0" smtClean="0"/>
              <a:t>2</a:t>
            </a:r>
            <a:endParaRPr sz="4000" dirty="0"/>
          </a:p>
        </p:txBody>
      </p:sp>
      <p:sp>
        <p:nvSpPr>
          <p:cNvPr id="248" name="Google Shape;248;p44"/>
          <p:cNvSpPr txBox="1">
            <a:spLocks noGrp="1"/>
          </p:cNvSpPr>
          <p:nvPr>
            <p:ph type="subTitle" idx="1"/>
          </p:nvPr>
        </p:nvSpPr>
        <p:spPr>
          <a:xfrm rot="244">
            <a:off x="732856" y="1945197"/>
            <a:ext cx="7984537" cy="3198020"/>
          </a:xfrm>
          <a:prstGeom prst="rect">
            <a:avLst/>
          </a:prstGeom>
        </p:spPr>
        <p:txBody>
          <a:bodyPr spcFirstLastPara="1" wrap="square" lIns="91425" tIns="91425" rIns="91425" bIns="91425" anchor="t" anchorCtr="0">
            <a:noAutofit/>
          </a:bodyPr>
          <a:lstStyle/>
          <a:p>
            <a:pPr marL="0" lvl="0" indent="0">
              <a:spcAft>
                <a:spcPts val="1600"/>
              </a:spcAft>
            </a:pPr>
            <a:r>
              <a:rPr lang="ru-RU" dirty="0"/>
              <a:t>Возбуждаемые источником собственные колебания имеют разные показатели затухання. Кроме того, время реверберации зависит и от типа звуковых сигналов, которые по-разному могут возбуждать отдельные виды собственных колебаний воздушного объема помещений. Ввиду недостаточности критерия времени реверберации были предложены другие критерии для оценки акусти ческих свойств залов. Одним из них является отноше ние плотности диффузной звуковой энергии к плотности прямой энергии, приходящей от источника звука.Большое влияние на слышимость речи и музыки оказывает временная структура ранних отражений звука, определяемая их уровнями и временем запаздывания по отношению к прямому звуку. Процесс спада звуковой энергии можно представить состоящим из двух неравноценных временных участков: небольшого начального, энергия которого может способствовать повышению разборчивости речи и улучшению качества звучания </a:t>
            </a:r>
            <a:r>
              <a:rPr lang="ru-RU" dirty="0" smtClean="0"/>
              <a:t>музыки.</a:t>
            </a:r>
            <a:endParaRPr dirty="0"/>
          </a:p>
        </p:txBody>
      </p:sp>
      <p:pic>
        <p:nvPicPr>
          <p:cNvPr id="249" name="Google Shape;249;p44"/>
          <p:cNvPicPr preferRelativeResize="0"/>
          <p:nvPr/>
        </p:nvPicPr>
        <p:blipFill rotWithShape="1">
          <a:blip r:embed="rId3">
            <a:alphaModFix/>
          </a:blip>
          <a:srcRect t="39389" b="37635"/>
          <a:stretch/>
        </p:blipFill>
        <p:spPr>
          <a:xfrm>
            <a:off x="0" y="0"/>
            <a:ext cx="9144000" cy="1400629"/>
          </a:xfrm>
          <a:prstGeom prst="rect">
            <a:avLst/>
          </a:prstGeom>
          <a:noFill/>
          <a:ln>
            <a:noFill/>
          </a:ln>
        </p:spPr>
      </p:pic>
    </p:spTree>
    <p:extLst>
      <p:ext uri="{BB962C8B-B14F-4D97-AF65-F5344CB8AC3E}">
        <p14:creationId xmlns:p14="http://schemas.microsoft.com/office/powerpoint/2010/main" val="16829195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8" name="Google Shape;248;p44"/>
          <p:cNvSpPr txBox="1">
            <a:spLocks noGrp="1"/>
          </p:cNvSpPr>
          <p:nvPr>
            <p:ph type="subTitle" idx="1"/>
          </p:nvPr>
        </p:nvSpPr>
        <p:spPr>
          <a:xfrm rot="244">
            <a:off x="405188" y="1457531"/>
            <a:ext cx="8426513" cy="3418969"/>
          </a:xfrm>
          <a:prstGeom prst="rect">
            <a:avLst/>
          </a:prstGeom>
        </p:spPr>
        <p:txBody>
          <a:bodyPr spcFirstLastPara="1" wrap="square" lIns="91425" tIns="91425" rIns="91425" bIns="91425" anchor="t" anchorCtr="0">
            <a:noAutofit/>
          </a:bodyPr>
          <a:lstStyle/>
          <a:p>
            <a:pPr marL="0" lvl="0" indent="0" algn="just">
              <a:spcAft>
                <a:spcPts val="1600"/>
              </a:spcAft>
            </a:pPr>
            <a:r>
              <a:rPr lang="ru-RU" dirty="0"/>
              <a:t>Завершаещего на котором зуковая энергия определяет гулкости музыки и речи. Причем значения начального предложеных критериев различны. Большая группа на предложени процестермен учитывает соотношение полезной части процесса затухания звука и всей плотности звуковой энергии.Вопросы выбора критериев для оценки акустических качеств залов в настоящее время являются предметом теоретических и экспериментальных исследований; глубина их разработки еще не всегда позволяет использо вать полученные результаты непосредственно для прак тических целей. Поэтому наиболее часто используется разность времени прихода первого отражения по срав нению с прямым звуком. Обычно она составляет от 0.02 до 0,03 с. Так как с-340 м/с, то запаздыванию на 0,02 с соответствует разность ходов отраженного и прямого звука около 7 м; на 0,03 с 10 м. Промежутки временн между следующими отражениями также не должны пре вышать </a:t>
            </a:r>
            <a:r>
              <a:rPr lang="ru-RU" dirty="0" smtClean="0"/>
              <a:t>данных значений.</a:t>
            </a:r>
            <a:endParaRPr dirty="0"/>
          </a:p>
        </p:txBody>
      </p:sp>
      <p:pic>
        <p:nvPicPr>
          <p:cNvPr id="249" name="Google Shape;249;p44"/>
          <p:cNvPicPr preferRelativeResize="0"/>
          <p:nvPr/>
        </p:nvPicPr>
        <p:blipFill rotWithShape="1">
          <a:blip r:embed="rId3">
            <a:alphaModFix/>
          </a:blip>
          <a:srcRect t="39389" b="37635"/>
          <a:stretch/>
        </p:blipFill>
        <p:spPr>
          <a:xfrm>
            <a:off x="0" y="0"/>
            <a:ext cx="9144000" cy="1400629"/>
          </a:xfrm>
          <a:prstGeom prst="rect">
            <a:avLst/>
          </a:prstGeom>
          <a:noFill/>
          <a:ln>
            <a:noFill/>
          </a:ln>
        </p:spPr>
      </p:pic>
    </p:spTree>
    <p:extLst>
      <p:ext uri="{BB962C8B-B14F-4D97-AF65-F5344CB8AC3E}">
        <p14:creationId xmlns:p14="http://schemas.microsoft.com/office/powerpoint/2010/main" val="42876852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8" name="Google Shape;248;p44"/>
          <p:cNvSpPr txBox="1">
            <a:spLocks noGrp="1"/>
          </p:cNvSpPr>
          <p:nvPr>
            <p:ph type="subTitle" idx="1"/>
          </p:nvPr>
        </p:nvSpPr>
        <p:spPr>
          <a:xfrm rot="244">
            <a:off x="384868" y="553291"/>
            <a:ext cx="8426513" cy="3418969"/>
          </a:xfrm>
          <a:prstGeom prst="rect">
            <a:avLst/>
          </a:prstGeom>
        </p:spPr>
        <p:txBody>
          <a:bodyPr spcFirstLastPara="1" wrap="square" lIns="91425" tIns="91425" rIns="91425" bIns="91425" anchor="t" anchorCtr="0">
            <a:noAutofit/>
          </a:bodyPr>
          <a:lstStyle/>
          <a:p>
            <a:pPr marL="0" lvl="0" indent="0" algn="just">
              <a:spcAft>
                <a:spcPts val="1600"/>
              </a:spcAft>
            </a:pPr>
            <a:r>
              <a:rPr lang="ru-RU" dirty="0" smtClean="0"/>
              <a:t>залах</a:t>
            </a:r>
            <a:r>
              <a:rPr lang="ru-RU" dirty="0"/>
              <a:t>, предназначенных для слушания речи (аудиторин, драматические театры), основное значение имеют четкость и разборчивость речи. Критерием для оценки слышимости речи является артикуляция, которая оценивается в процентах правильно понятых слов или слогов по отношению ко всем произнесенным. Поэтому артикуляция является субъективным критерием. Для опре деления разборчивости пользуются экспериментальным методом. Диктор медленно читает таблицы однослож ных, не имеющих смысла слогов (слоговая разборчи вость) или фраз (разборчивость фраз), и слушатели, находящиеся в различных точках зала, записывают их. В залах, в которых слоговая артикуляция равна 85- 96%, разборчивость речи считается отличной; если артикуляция находится в пределах 75-85%, разборчи вость считается хорошей; 65-75% - удовлетворительной; меньше 65% - разборчивость речи неудовлетворительна. Неудовлетворительной разборчивости речи, т. е. 60-65% слоговой артикуляции, соответствует примерно 80% разборчивости фраз, а удовлетворительной рительной разборчивости - примерно 90% разборчивости фраз. На артикуляцию оказывают влияние следующие ос новные факторы: время реверберации (коэффициент К₁). уровень громкости речи (К₂), отношение уровня меша ющего шума к уровню громкости речи (Ка), форма </a:t>
            </a:r>
            <a:r>
              <a:rPr lang="ru-RU" dirty="0" smtClean="0"/>
              <a:t>и построений.</a:t>
            </a:r>
            <a:endParaRPr dirty="0"/>
          </a:p>
        </p:txBody>
      </p:sp>
    </p:spTree>
    <p:extLst>
      <p:ext uri="{BB962C8B-B14F-4D97-AF65-F5344CB8AC3E}">
        <p14:creationId xmlns:p14="http://schemas.microsoft.com/office/powerpoint/2010/main" val="757052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pic>
        <p:nvPicPr>
          <p:cNvPr id="312" name="Google Shape;312;p47"/>
          <p:cNvPicPr preferRelativeResize="0"/>
          <p:nvPr/>
        </p:nvPicPr>
        <p:blipFill rotWithShape="1">
          <a:blip r:embed="rId3">
            <a:alphaModFix/>
          </a:blip>
          <a:srcRect t="17210" b="76681"/>
          <a:stretch/>
        </p:blipFill>
        <p:spPr>
          <a:xfrm>
            <a:off x="0" y="4771750"/>
            <a:ext cx="9143999" cy="371750"/>
          </a:xfrm>
          <a:prstGeom prst="rect">
            <a:avLst/>
          </a:prstGeom>
          <a:noFill/>
          <a:ln>
            <a:noFill/>
          </a:ln>
        </p:spPr>
      </p:pic>
      <p:sp>
        <p:nvSpPr>
          <p:cNvPr id="35" name="Google Shape;246;p44"/>
          <p:cNvSpPr txBox="1">
            <a:spLocks noGrp="1"/>
          </p:cNvSpPr>
          <p:nvPr>
            <p:ph type="title"/>
          </p:nvPr>
        </p:nvSpPr>
        <p:spPr>
          <a:xfrm>
            <a:off x="685364" y="246136"/>
            <a:ext cx="8309155" cy="474905"/>
          </a:xfrm>
          <a:prstGeom prst="rect">
            <a:avLst/>
          </a:prstGeom>
        </p:spPr>
        <p:txBody>
          <a:bodyPr spcFirstLastPara="1" wrap="square" lIns="91425" tIns="91425" rIns="91425" bIns="91425" anchor="t" anchorCtr="0">
            <a:noAutofit/>
          </a:bodyPr>
          <a:lstStyle/>
          <a:p>
            <a:pPr lvl="0"/>
            <a:r>
              <a:rPr lang="ru-RU" sz="2400" dirty="0"/>
              <a:t>Форма залов и их отдельных поверхностей</a:t>
            </a:r>
            <a:endParaRPr lang="ru-RU" sz="2400" dirty="0"/>
          </a:p>
        </p:txBody>
      </p:sp>
      <p:sp>
        <p:nvSpPr>
          <p:cNvPr id="36" name="Google Shape;247;p44"/>
          <p:cNvSpPr txBox="1">
            <a:spLocks/>
          </p:cNvSpPr>
          <p:nvPr/>
        </p:nvSpPr>
        <p:spPr>
          <a:xfrm>
            <a:off x="-51010" y="84447"/>
            <a:ext cx="856343" cy="798285"/>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r>
              <a:rPr lang="en" sz="4000" u="sng" dirty="0" smtClean="0">
                <a:latin typeface="Overpass Black" panose="020B0604020202020204" charset="-52"/>
              </a:rPr>
              <a:t>0</a:t>
            </a:r>
            <a:r>
              <a:rPr lang="ru-RU" sz="4000" u="sng" dirty="0">
                <a:latin typeface="Overpass Black" panose="020B0604020202020204" charset="-52"/>
              </a:rPr>
              <a:t>3</a:t>
            </a:r>
            <a:endParaRPr lang="en" sz="4000" u="sng" dirty="0">
              <a:latin typeface="Overpass Black" panose="020B0604020202020204" charset="-52"/>
            </a:endParaRPr>
          </a:p>
        </p:txBody>
      </p:sp>
      <p:sp>
        <p:nvSpPr>
          <p:cNvPr id="2" name="Subtitle 1"/>
          <p:cNvSpPr>
            <a:spLocks noGrp="1"/>
          </p:cNvSpPr>
          <p:nvPr>
            <p:ph type="subTitle" idx="1"/>
          </p:nvPr>
        </p:nvSpPr>
        <p:spPr>
          <a:xfrm rot="-455">
            <a:off x="71363" y="791903"/>
            <a:ext cx="8726953" cy="3679075"/>
          </a:xfrm>
        </p:spPr>
        <p:txBody>
          <a:bodyPr/>
          <a:lstStyle/>
          <a:p>
            <a:pPr algn="just"/>
            <a:r>
              <a:rPr lang="ru-RU" dirty="0">
                <a:latin typeface="Overpass" panose="020B0604020202020204" charset="-52"/>
              </a:rPr>
              <a:t>В тех случаях, когда лучевая плоскость параллельна одной из плоскостей проекций, углы падения и отражения проектируются на эту плоскость проекций без искажения в построение отраженного луча выполняется просто (см. § 6). Если же лучевая плоскость не параллельна плоскости проекций, но ей параллельна нормаль в точке отражения, то проекции углов падения и отражения отражаются равными; построение отраженного луча выполняется в этом случае обычными приемами начертательной геометрии. Если наименьшая сторона отражателя не менее, чем в 1,5 раза превышает длину волны, отражение звуковых воли будет направленным. При равенстве длин воли и размеров отражателя и дальнейшем увеличении длин воли звуковая энергия при отражении рассеивается и построение отраженных звуковых лучей теряетсмысл. При разнице во времени прихода прямого и отраженно- го звуков более 0,05 с человек уже различает эти звуки. Это явление называется эхом. За 0,05 с звук проходит расстояние 17 м (340х0,05-17 м). Поэтому эхо воз- можно только в помещениях достаточно большого раз мера, однако своеобразное «порхающее эхо» может возникнуть и в малых залах за счет многократных отражений от противоположных стен с малым звукопоглощением. Для предупреждения «порхающего эха» необходимо увеличить звукопоглощение этих стен, или по крайней мере одной из них, т. е. понизить интенсивность отраже ния звуковых воли, пли отказаться от такой формы зала.</a:t>
            </a:r>
            <a:endParaRPr lang="en-US" dirty="0">
              <a:latin typeface="Overpass" panose="020B0604020202020204" charset="-52"/>
            </a:endParaRPr>
          </a:p>
        </p:txBody>
      </p:sp>
    </p:spTree>
    <p:extLst>
      <p:ext uri="{BB962C8B-B14F-4D97-AF65-F5344CB8AC3E}">
        <p14:creationId xmlns:p14="http://schemas.microsoft.com/office/powerpoint/2010/main" val="20005448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pic>
        <p:nvPicPr>
          <p:cNvPr id="312" name="Google Shape;312;p47"/>
          <p:cNvPicPr preferRelativeResize="0"/>
          <p:nvPr/>
        </p:nvPicPr>
        <p:blipFill rotWithShape="1">
          <a:blip r:embed="rId3">
            <a:alphaModFix/>
          </a:blip>
          <a:srcRect t="17210" b="76681"/>
          <a:stretch/>
        </p:blipFill>
        <p:spPr>
          <a:xfrm>
            <a:off x="0" y="4771750"/>
            <a:ext cx="9143999" cy="371750"/>
          </a:xfrm>
          <a:prstGeom prst="rect">
            <a:avLst/>
          </a:prstGeom>
          <a:noFill/>
          <a:ln>
            <a:noFill/>
          </a:ln>
        </p:spPr>
      </p:pic>
      <p:sp>
        <p:nvSpPr>
          <p:cNvPr id="35" name="Google Shape;246;p44"/>
          <p:cNvSpPr txBox="1">
            <a:spLocks noGrp="1"/>
          </p:cNvSpPr>
          <p:nvPr>
            <p:ph type="title"/>
          </p:nvPr>
        </p:nvSpPr>
        <p:spPr>
          <a:xfrm>
            <a:off x="685364" y="246136"/>
            <a:ext cx="8309155" cy="474905"/>
          </a:xfrm>
          <a:prstGeom prst="rect">
            <a:avLst/>
          </a:prstGeom>
        </p:spPr>
        <p:txBody>
          <a:bodyPr spcFirstLastPara="1" wrap="square" lIns="91425" tIns="91425" rIns="91425" bIns="91425" anchor="t" anchorCtr="0">
            <a:noAutofit/>
          </a:bodyPr>
          <a:lstStyle/>
          <a:p>
            <a:pPr lvl="0"/>
            <a:r>
              <a:rPr lang="ru-RU" sz="2400" dirty="0"/>
              <a:t>Форма залов и их отдельных поверхностей</a:t>
            </a:r>
            <a:endParaRPr lang="ru-RU" sz="2400" dirty="0"/>
          </a:p>
        </p:txBody>
      </p:sp>
      <p:sp>
        <p:nvSpPr>
          <p:cNvPr id="36" name="Google Shape;247;p44"/>
          <p:cNvSpPr txBox="1">
            <a:spLocks/>
          </p:cNvSpPr>
          <p:nvPr/>
        </p:nvSpPr>
        <p:spPr>
          <a:xfrm>
            <a:off x="-51010" y="84447"/>
            <a:ext cx="856343" cy="798285"/>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r>
              <a:rPr lang="en" sz="4000" u="sng" dirty="0" smtClean="0">
                <a:latin typeface="Overpass Black" panose="020B0604020202020204" charset="-52"/>
              </a:rPr>
              <a:t>0</a:t>
            </a:r>
            <a:r>
              <a:rPr lang="ru-RU" sz="4000" u="sng" dirty="0">
                <a:latin typeface="Overpass Black" panose="020B0604020202020204" charset="-52"/>
              </a:rPr>
              <a:t>3</a:t>
            </a:r>
            <a:endParaRPr lang="en" sz="4000" u="sng" dirty="0">
              <a:latin typeface="Overpass Black" panose="020B0604020202020204" charset="-52"/>
            </a:endParaRPr>
          </a:p>
        </p:txBody>
      </p:sp>
      <p:sp>
        <p:nvSpPr>
          <p:cNvPr id="2" name="Subtitle 1"/>
          <p:cNvSpPr>
            <a:spLocks noGrp="1"/>
          </p:cNvSpPr>
          <p:nvPr>
            <p:ph type="subTitle" idx="1"/>
          </p:nvPr>
        </p:nvSpPr>
        <p:spPr>
          <a:xfrm rot="-455">
            <a:off x="71359" y="791910"/>
            <a:ext cx="8625362" cy="3607941"/>
          </a:xfrm>
        </p:spPr>
        <p:txBody>
          <a:bodyPr/>
          <a:lstStyle/>
          <a:p>
            <a:pPr algn="just"/>
            <a:r>
              <a:rPr lang="ru-RU" dirty="0">
                <a:latin typeface="Overpass" panose="020B0604020202020204" charset="-52"/>
              </a:rPr>
              <a:t>Вогнутые или сводчатые поверхности с малым звукопоглощением способствуют концентрации звуковой энергии, фокусируют звук. Если источник звука располагает ся в центре кривизны, отражения концентрируются в це нтре круга. При приближении источника звука к поверх ности (до половины радиуса) круговая поверхность отражает как эллиптическая, т. е. фокус находится за центром круга. При дальнейшем приближении источника звука к отражающей поверхности величина фокусного расстояния возрастает, достигая бесконечности, когда расстояние до источника звука становится равным половине радиуса. В этом случае данная поверхность отражает как параболическая. Если источник звука расположен ещё ближе, то фокус образуется сзади отражающей поверхности и поверхность действует как гиперболическая. На рис. 13 показаны схемы залов при разл отношении радиуса кривизны цилиндрического потолк о высоты. При одинаковой отражающей поверхности по толка площадь пола, охваченная отраженными лучами неодинакова. Наибольшая концентрация звукаместо, когда раднус кривизны близок к высоте помеще ния. Поэтому радиус кривизны должен быть значитель но большим или меньшим высоты помещения. В этом случае зоны концентрации звука будут расположены далеко от поверхности пола, на которой располагаются зрители</a:t>
            </a:r>
            <a:r>
              <a:rPr lang="ru-RU" smtClean="0">
                <a:latin typeface="Overpass" panose="020B0604020202020204" charset="-52"/>
              </a:rPr>
              <a:t>. </a:t>
            </a:r>
            <a:endParaRPr lang="en-US" dirty="0">
              <a:latin typeface="Overpass" panose="020B0604020202020204" charset="-52"/>
            </a:endParaRPr>
          </a:p>
        </p:txBody>
      </p:sp>
    </p:spTree>
    <p:extLst>
      <p:ext uri="{BB962C8B-B14F-4D97-AF65-F5344CB8AC3E}">
        <p14:creationId xmlns:p14="http://schemas.microsoft.com/office/powerpoint/2010/main" val="31360061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35"/>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3"/>
          <a:stretch>
            <a:fillRect/>
          </a:stretch>
        </p:blipFill>
        <p:spPr>
          <a:xfrm>
            <a:off x="1863839" y="197666"/>
            <a:ext cx="5312616" cy="2453019"/>
          </a:xfrm>
          <a:prstGeom prst="rect">
            <a:avLst/>
          </a:prstGeom>
        </p:spPr>
      </p:pic>
      <p:pic>
        <p:nvPicPr>
          <p:cNvPr id="5" name="Picture 4"/>
          <p:cNvPicPr>
            <a:picLocks noChangeAspect="1"/>
          </p:cNvPicPr>
          <p:nvPr/>
        </p:nvPicPr>
        <p:blipFill>
          <a:blip r:embed="rId4"/>
          <a:stretch>
            <a:fillRect/>
          </a:stretch>
        </p:blipFill>
        <p:spPr>
          <a:xfrm>
            <a:off x="2741245" y="2735008"/>
            <a:ext cx="3795497" cy="2284374"/>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35"/>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745763" y="365760"/>
            <a:ext cx="5753494" cy="4409440"/>
          </a:xfrm>
          <a:prstGeom prst="rect">
            <a:avLst/>
          </a:prstGeom>
        </p:spPr>
      </p:pic>
    </p:spTree>
    <p:extLst>
      <p:ext uri="{BB962C8B-B14F-4D97-AF65-F5344CB8AC3E}">
        <p14:creationId xmlns:p14="http://schemas.microsoft.com/office/powerpoint/2010/main" val="24039922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45"/>
          <p:cNvSpPr txBox="1">
            <a:spLocks noGrp="1"/>
          </p:cNvSpPr>
          <p:nvPr>
            <p:ph type="title"/>
          </p:nvPr>
        </p:nvSpPr>
        <p:spPr>
          <a:xfrm>
            <a:off x="0" y="1840480"/>
            <a:ext cx="9144000" cy="166472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u-RU" sz="4800" dirty="0" smtClean="0"/>
              <a:t>СПАСИБО ЗА ВНИМАНИЕ!</a:t>
            </a:r>
            <a:endParaRPr sz="4800" dirty="0"/>
          </a:p>
        </p:txBody>
      </p:sp>
      <p:pic>
        <p:nvPicPr>
          <p:cNvPr id="261" name="Google Shape;261;p45"/>
          <p:cNvPicPr preferRelativeResize="0"/>
          <p:nvPr/>
        </p:nvPicPr>
        <p:blipFill rotWithShape="1">
          <a:blip r:embed="rId3">
            <a:alphaModFix/>
          </a:blip>
          <a:srcRect t="14164" b="56683"/>
          <a:stretch/>
        </p:blipFill>
        <p:spPr>
          <a:xfrm>
            <a:off x="0" y="3366400"/>
            <a:ext cx="9144000" cy="1777100"/>
          </a:xfrm>
          <a:prstGeom prst="rect">
            <a:avLst/>
          </a:prstGeom>
          <a:noFill/>
          <a:ln>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Business Major for College: Travel or Tourism Management by Slidesgo">
  <a:themeElements>
    <a:clrScheme name="Simple Light">
      <a:dk1>
        <a:srgbClr val="000000"/>
      </a:dk1>
      <a:lt1>
        <a:srgbClr val="666666"/>
      </a:lt1>
      <a:dk2>
        <a:srgbClr val="EFEFEF"/>
      </a:dk2>
      <a:lt2>
        <a:srgbClr val="FFFFFF"/>
      </a:lt2>
      <a:accent1>
        <a:srgbClr val="FFFFFF"/>
      </a:accent1>
      <a:accent2>
        <a:srgbClr val="FFFFFF"/>
      </a:accent2>
      <a:accent3>
        <a:srgbClr val="FFFFFF"/>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TotalTime>
  <Words>1846</Words>
  <Application>Microsoft Office PowerPoint</Application>
  <PresentationFormat>On-screen Show (16:9)</PresentationFormat>
  <Paragraphs>54</Paragraphs>
  <Slides>21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Overpass Black</vt:lpstr>
      <vt:lpstr>Arial</vt:lpstr>
      <vt:lpstr>Overpass</vt:lpstr>
      <vt:lpstr>Karla</vt:lpstr>
      <vt:lpstr>Business Major for College: Travel or Tourism Management by Slidesgo</vt:lpstr>
      <vt:lpstr>РАСПРОСТРАНЕНИЕ ЗВУКА В ПОМЕЩЕНИЯХ</vt:lpstr>
      <vt:lpstr>01</vt:lpstr>
      <vt:lpstr>Отражение и поглощения звука в помещениях.</vt:lpstr>
      <vt:lpstr>PowerPoint Presentation</vt:lpstr>
      <vt:lpstr>Основные методы расчета звукового поля.</vt:lpstr>
      <vt:lpstr>PowerPoint Presentation</vt:lpstr>
      <vt:lpstr>PowerPoint Presentation</vt:lpstr>
      <vt:lpstr>PowerPoint Presentation</vt:lpstr>
      <vt:lpstr>ФАКТОРЫ ОПРЕДЕЛЯЮЩИЕ АКУСТИКУ ЗАЛОВ</vt:lpstr>
      <vt:lpstr>01</vt:lpstr>
      <vt:lpstr>Время реверберации – </vt:lpstr>
      <vt:lpstr>PowerPoint Presentation</vt:lpstr>
      <vt:lpstr>PowerPoint Presentation</vt:lpstr>
      <vt:lpstr>Критерии акустического качества залов</vt:lpstr>
      <vt:lpstr>PowerPoint Presentation</vt:lpstr>
      <vt:lpstr>PowerPoint Presentation</vt:lpstr>
      <vt:lpstr>Форма залов и их отдельных поверхностей</vt:lpstr>
      <vt:lpstr>Форма залов и их отдельных поверхностей</vt:lpstr>
      <vt:lpstr>PowerPoint Presentation</vt:lpstr>
      <vt:lpstr>PowerPoint Presentation</vt:lpstr>
      <vt:lpstr>СПАСИБО ЗА ВНИМАНИЕ!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Распространение звука в помещениях</dc:title>
  <dc:creator>Сабина</dc:creator>
  <cp:lastModifiedBy>Сабина</cp:lastModifiedBy>
  <cp:revision>18</cp:revision>
  <dcterms:modified xsi:type="dcterms:W3CDTF">2024-02-08T06:05:30Z</dcterms:modified>
</cp:coreProperties>
</file>